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64" r:id="rId4"/>
    <p:sldMasterId id="2147483667" r:id="rId5"/>
  </p:sldMasterIdLst>
  <p:notesMasterIdLst>
    <p:notesMasterId r:id="rId21"/>
  </p:notesMasterIdLst>
  <p:handoutMasterIdLst>
    <p:handoutMasterId r:id="rId22"/>
  </p:handoutMasterIdLst>
  <p:sldIdLst>
    <p:sldId id="513" r:id="rId6"/>
    <p:sldId id="524" r:id="rId7"/>
    <p:sldId id="525" r:id="rId8"/>
    <p:sldId id="515" r:id="rId9"/>
    <p:sldId id="526" r:id="rId10"/>
    <p:sldId id="516" r:id="rId11"/>
    <p:sldId id="527" r:id="rId12"/>
    <p:sldId id="518" r:id="rId13"/>
    <p:sldId id="490" r:id="rId14"/>
    <p:sldId id="517" r:id="rId15"/>
    <p:sldId id="519" r:id="rId16"/>
    <p:sldId id="520" r:id="rId17"/>
    <p:sldId id="521" r:id="rId18"/>
    <p:sldId id="522" r:id="rId19"/>
    <p:sldId id="523" r:id="rId20"/>
  </p:sldIdLst>
  <p:sldSz cx="9906000" cy="6858000" type="A4"/>
  <p:notesSz cx="6797675" cy="9926638"/>
  <p:embeddedFontLst>
    <p:embeddedFont>
      <p:font typeface="ABeeZee" panose="020B0604020202020204" charset="0"/>
      <p:regular r:id="rId23"/>
      <p:bold r:id="rId24"/>
      <p:italic r:id="rId25"/>
      <p:boldItalic r:id="rId26"/>
    </p:embeddedFont>
    <p:embeddedFont>
      <p:font typeface="ABeeZee" panose="020B0604020202020204" charset="0"/>
      <p:regular r:id="rId23"/>
      <p:bold r:id="rId24"/>
      <p:italic r:id="rId25"/>
      <p:boldItalic r:id="rId26"/>
    </p:embeddedFont>
    <p:embeddedFont>
      <p:font typeface="Roboto" panose="02000000000000000000" pitchFamily="2" charset="0"/>
      <p:regular r:id="rId27"/>
      <p:bold r:id="rId28"/>
      <p:italic r:id="rId29"/>
      <p:boldItalic r:id="rId30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it Outline" id="{4B5A7632-071C-4311-9B5E-BDF1D76673F2}">
          <p14:sldIdLst>
            <p14:sldId id="513"/>
            <p14:sldId id="524"/>
            <p14:sldId id="525"/>
            <p14:sldId id="515"/>
            <p14:sldId id="526"/>
            <p14:sldId id="516"/>
            <p14:sldId id="527"/>
            <p14:sldId id="518"/>
            <p14:sldId id="490"/>
            <p14:sldId id="517"/>
            <p14:sldId id="519"/>
            <p14:sldId id="520"/>
            <p14:sldId id="521"/>
            <p14:sldId id="522"/>
            <p14:sldId id="523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4FAD479-02D9-AE1D-96CE-0E81AC46F11F}" name="Faye Johnson" initials="FJ" userId="S::faye.johnson@unitedlearning.org.uk::d8615b50-3036-4b21-8316-81c27d61a7ed" providerId="AD"/>
  <p188:author id="{70DA739A-678B-5775-597A-1902209A38AD}" name="Alicia Shanks" initials="AS" userId="S::alicia.shanks@unitedlearning.org.uk::3c82d5bd-0894-471d-8f79-880187f0fd4b" providerId="AD"/>
  <p188:author id="{C833E4BA-E012-CD07-1FD3-0F30CCFF34BF}" name="Charlie Cutler" initials="CC" userId="S::Charlie.Cutler@unitedlearning.org.uk::c5b094de-3707-4aae-994d-70175e9a1467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arlie Cutler" initials="CC" lastIdx="15" clrIdx="0">
    <p:extLst>
      <p:ext uri="{19B8F6BF-5375-455C-9EA6-DF929625EA0E}">
        <p15:presenceInfo xmlns:p15="http://schemas.microsoft.com/office/powerpoint/2012/main" userId="S::Charlie.Cutler@unitedlearning.org.uk::c5b094de-3707-4aae-994d-70175e9a1467" providerId="AD"/>
      </p:ext>
    </p:extLst>
  </p:cmAuthor>
  <p:cmAuthor id="2" name="Proofed" initials="PI" lastIdx="4" clrIdx="1">
    <p:extLst>
      <p:ext uri="{19B8F6BF-5375-455C-9EA6-DF929625EA0E}">
        <p15:presenceInfo xmlns:p15="http://schemas.microsoft.com/office/powerpoint/2012/main" userId="Proofed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AC4E2"/>
    <a:srgbClr val="8262A6"/>
    <a:srgbClr val="E5E4F1"/>
    <a:srgbClr val="999999"/>
    <a:srgbClr val="B9B8BD"/>
    <a:srgbClr val="B4AFBF"/>
    <a:srgbClr val="48355B"/>
    <a:srgbClr val="D55D5D"/>
    <a:srgbClr val="C2C2C2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1360" y="5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font" Target="fonts/font4.fntdata"/><Relationship Id="rId21" Type="http://schemas.openxmlformats.org/officeDocument/2006/relationships/notesMaster" Target="notesMasters/notesMaster1.xml"/><Relationship Id="rId34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font" Target="fonts/font3.fntdata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font" Target="fonts/font7.fntdata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font" Target="fonts/font2.fntdata"/><Relationship Id="rId32" Type="http://schemas.openxmlformats.org/officeDocument/2006/relationships/presProps" Target="presProps.xml"/><Relationship Id="rId37" Type="http://schemas.microsoft.com/office/2018/10/relationships/authors" Target="author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font" Target="fonts/font1.fntdata"/><Relationship Id="rId28" Type="http://schemas.openxmlformats.org/officeDocument/2006/relationships/font" Target="fonts/font6.fntdata"/><Relationship Id="rId36" Type="http://schemas.microsoft.com/office/2016/11/relationships/changesInfo" Target="changesInfos/changesInfo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handoutMaster" Target="handoutMasters/handoutMaster1.xml"/><Relationship Id="rId27" Type="http://schemas.openxmlformats.org/officeDocument/2006/relationships/font" Target="fonts/font5.fntdata"/><Relationship Id="rId30" Type="http://schemas.openxmlformats.org/officeDocument/2006/relationships/font" Target="fonts/font8.fntdata"/><Relationship Id="rId35" Type="http://schemas.openxmlformats.org/officeDocument/2006/relationships/tableStyles" Target="tableStyles.xml"/><Relationship Id="rId8" Type="http://schemas.openxmlformats.org/officeDocument/2006/relationships/slide" Target="slides/slide3.xml"/><Relationship Id="rId3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eya Pritchard" userId="S::freya.pritchard@barnsley-academy.org::369b8a13-15ac-4113-947c-015845ec8b3c" providerId="AD" clId="Web-{BBCAC703-7D35-F55D-7752-45392B1E8083}"/>
    <pc:docChg chg="modSld">
      <pc:chgData name="Freya Pritchard" userId="S::freya.pritchard@barnsley-academy.org::369b8a13-15ac-4113-947c-015845ec8b3c" providerId="AD" clId="Web-{BBCAC703-7D35-F55D-7752-45392B1E8083}" dt="2025-12-08T15:34:32.977" v="24"/>
      <pc:docMkLst>
        <pc:docMk/>
      </pc:docMkLst>
      <pc:sldChg chg="modSp">
        <pc:chgData name="Freya Pritchard" userId="S::freya.pritchard@barnsley-academy.org::369b8a13-15ac-4113-947c-015845ec8b3c" providerId="AD" clId="Web-{BBCAC703-7D35-F55D-7752-45392B1E8083}" dt="2025-12-08T15:34:00.941" v="20"/>
        <pc:sldMkLst>
          <pc:docMk/>
          <pc:sldMk cId="1080783374" sldId="489"/>
        </pc:sldMkLst>
      </pc:sldChg>
      <pc:sldChg chg="modSp">
        <pc:chgData name="Freya Pritchard" userId="S::freya.pritchard@barnsley-academy.org::369b8a13-15ac-4113-947c-015845ec8b3c" providerId="AD" clId="Web-{BBCAC703-7D35-F55D-7752-45392B1E8083}" dt="2025-12-08T15:34:32.977" v="24"/>
        <pc:sldMkLst>
          <pc:docMk/>
          <pc:sldMk cId="2002230320" sldId="515"/>
        </pc:sldMkLst>
      </pc:sldChg>
    </pc:docChg>
  </pc:docChgLst>
  <pc:docChgLst>
    <pc:chgData name="Charlotte Grocott" userId="97208ff0-2862-47bb-957f-473aded6e124" providerId="ADAL" clId="{C6526147-C026-4CB4-AED8-640A99F1CB50}"/>
    <pc:docChg chg="undo custSel addSld delSld modSld sldOrd modSection">
      <pc:chgData name="Charlotte Grocott" userId="97208ff0-2862-47bb-957f-473aded6e124" providerId="ADAL" clId="{C6526147-C026-4CB4-AED8-640A99F1CB50}" dt="2025-12-09T15:06:55.676" v="9737" actId="20577"/>
      <pc:docMkLst>
        <pc:docMk/>
      </pc:docMkLst>
      <pc:sldChg chg="del">
        <pc:chgData name="Charlotte Grocott" userId="97208ff0-2862-47bb-957f-473aded6e124" providerId="ADAL" clId="{C6526147-C026-4CB4-AED8-640A99F1CB50}" dt="2025-12-08T15:08:19.884" v="1300" actId="47"/>
        <pc:sldMkLst>
          <pc:docMk/>
          <pc:sldMk cId="735975621" sldId="484"/>
        </pc:sldMkLst>
      </pc:sldChg>
      <pc:sldChg chg="modSp mod">
        <pc:chgData name="Charlotte Grocott" userId="97208ff0-2862-47bb-957f-473aded6e124" providerId="ADAL" clId="{C6526147-C026-4CB4-AED8-640A99F1CB50}" dt="2025-12-08T14:57:00.199" v="85" actId="20577"/>
        <pc:sldMkLst>
          <pc:docMk/>
          <pc:sldMk cId="3355541119" sldId="488"/>
        </pc:sldMkLst>
      </pc:sldChg>
      <pc:sldChg chg="modSp mod">
        <pc:chgData name="Charlotte Grocott" userId="97208ff0-2862-47bb-957f-473aded6e124" providerId="ADAL" clId="{C6526147-C026-4CB4-AED8-640A99F1CB50}" dt="2025-12-08T15:04:43.824" v="1217" actId="313"/>
        <pc:sldMkLst>
          <pc:docMk/>
          <pc:sldMk cId="1080783374" sldId="489"/>
        </pc:sldMkLst>
      </pc:sldChg>
      <pc:sldChg chg="modSp mod ord">
        <pc:chgData name="Charlotte Grocott" userId="97208ff0-2862-47bb-957f-473aded6e124" providerId="ADAL" clId="{C6526147-C026-4CB4-AED8-640A99F1CB50}" dt="2025-12-08T15:21:18.536" v="2578" actId="20577"/>
        <pc:sldMkLst>
          <pc:docMk/>
          <pc:sldMk cId="2363853385" sldId="490"/>
        </pc:sldMkLst>
      </pc:sldChg>
      <pc:sldChg chg="modSp del mod">
        <pc:chgData name="Charlotte Grocott" userId="97208ff0-2862-47bb-957f-473aded6e124" providerId="ADAL" clId="{C6526147-C026-4CB4-AED8-640A99F1CB50}" dt="2025-12-08T14:56:06.912" v="47" actId="47"/>
        <pc:sldMkLst>
          <pc:docMk/>
          <pc:sldMk cId="1679412235" sldId="491"/>
        </pc:sldMkLst>
      </pc:sldChg>
      <pc:sldChg chg="modSp del mod">
        <pc:chgData name="Charlotte Grocott" userId="97208ff0-2862-47bb-957f-473aded6e124" providerId="ADAL" clId="{C6526147-C026-4CB4-AED8-640A99F1CB50}" dt="2025-12-08T15:07:35.559" v="1286" actId="47"/>
        <pc:sldMkLst>
          <pc:docMk/>
          <pc:sldMk cId="2220730821" sldId="492"/>
        </pc:sldMkLst>
      </pc:sldChg>
      <pc:sldChg chg="modSp del mod">
        <pc:chgData name="Charlotte Grocott" userId="97208ff0-2862-47bb-957f-473aded6e124" providerId="ADAL" clId="{C6526147-C026-4CB4-AED8-640A99F1CB50}" dt="2025-12-08T15:07:36.248" v="1287" actId="47"/>
        <pc:sldMkLst>
          <pc:docMk/>
          <pc:sldMk cId="2002861623" sldId="493"/>
        </pc:sldMkLst>
      </pc:sldChg>
      <pc:sldChg chg="modSp mod">
        <pc:chgData name="Charlotte Grocott" userId="97208ff0-2862-47bb-957f-473aded6e124" providerId="ADAL" clId="{C6526147-C026-4CB4-AED8-640A99F1CB50}" dt="2025-12-08T15:21:06.116" v="2573" actId="20577"/>
        <pc:sldMkLst>
          <pc:docMk/>
          <pc:sldMk cId="3763793989" sldId="513"/>
        </pc:sldMkLst>
      </pc:sldChg>
      <pc:sldChg chg="del">
        <pc:chgData name="Charlotte Grocott" userId="97208ff0-2862-47bb-957f-473aded6e124" providerId="ADAL" clId="{C6526147-C026-4CB4-AED8-640A99F1CB50}" dt="2025-12-08T15:08:20.348" v="1301" actId="47"/>
        <pc:sldMkLst>
          <pc:docMk/>
          <pc:sldMk cId="4082913434" sldId="514"/>
        </pc:sldMkLst>
      </pc:sldChg>
      <pc:sldChg chg="modSp add mod">
        <pc:chgData name="Charlotte Grocott" userId="97208ff0-2862-47bb-957f-473aded6e124" providerId="ADAL" clId="{C6526147-C026-4CB4-AED8-640A99F1CB50}" dt="2025-12-08T15:05:29.479" v="1251" actId="20577"/>
        <pc:sldMkLst>
          <pc:docMk/>
          <pc:sldMk cId="2002230320" sldId="515"/>
        </pc:sldMkLst>
      </pc:sldChg>
      <pc:sldChg chg="modSp add mod">
        <pc:chgData name="Charlotte Grocott" userId="97208ff0-2862-47bb-957f-473aded6e124" providerId="ADAL" clId="{C6526147-C026-4CB4-AED8-640A99F1CB50}" dt="2025-12-08T15:20:57.635" v="2569" actId="20577"/>
        <pc:sldMkLst>
          <pc:docMk/>
          <pc:sldMk cId="3538588810" sldId="516"/>
        </pc:sldMkLst>
      </pc:sldChg>
      <pc:sldChg chg="modSp mod">
        <pc:chgData name="Charlotte Grocott" userId="97208ff0-2862-47bb-957f-473aded6e124" providerId="ADAL" clId="{C6526147-C026-4CB4-AED8-640A99F1CB50}" dt="2025-12-09T11:01:28.177" v="4564" actId="20577"/>
        <pc:sldMkLst>
          <pc:docMk/>
          <pc:sldMk cId="3308983634" sldId="517"/>
        </pc:sldMkLst>
      </pc:sldChg>
      <pc:sldChg chg="modSp add mod">
        <pc:chgData name="Charlotte Grocott" userId="97208ff0-2862-47bb-957f-473aded6e124" providerId="ADAL" clId="{C6526147-C026-4CB4-AED8-640A99F1CB50}" dt="2025-12-08T15:28:35.045" v="3624" actId="20577"/>
        <pc:sldMkLst>
          <pc:docMk/>
          <pc:sldMk cId="727010942" sldId="518"/>
        </pc:sldMkLst>
      </pc:sldChg>
      <pc:sldChg chg="modSp add mod">
        <pc:chgData name="Charlotte Grocott" userId="97208ff0-2862-47bb-957f-473aded6e124" providerId="ADAL" clId="{C6526147-C026-4CB4-AED8-640A99F1CB50}" dt="2025-12-09T11:07:07.275" v="5617" actId="20577"/>
        <pc:sldMkLst>
          <pc:docMk/>
          <pc:sldMk cId="1506869836" sldId="519"/>
        </pc:sldMkLst>
      </pc:sldChg>
      <pc:sldChg chg="modSp add mod">
        <pc:chgData name="Charlotte Grocott" userId="97208ff0-2862-47bb-957f-473aded6e124" providerId="ADAL" clId="{C6526147-C026-4CB4-AED8-640A99F1CB50}" dt="2025-12-09T11:14:19.960" v="6786" actId="20577"/>
        <pc:sldMkLst>
          <pc:docMk/>
          <pc:sldMk cId="2258944089" sldId="520"/>
        </pc:sldMkLst>
      </pc:sldChg>
      <pc:sldChg chg="modSp add mod">
        <pc:chgData name="Charlotte Grocott" userId="97208ff0-2862-47bb-957f-473aded6e124" providerId="ADAL" clId="{C6526147-C026-4CB4-AED8-640A99F1CB50}" dt="2025-12-09T11:22:03.056" v="7984" actId="113"/>
        <pc:sldMkLst>
          <pc:docMk/>
          <pc:sldMk cId="3009590994" sldId="521"/>
        </pc:sldMkLst>
      </pc:sldChg>
      <pc:sldChg chg="modSp add mod">
        <pc:chgData name="Charlotte Grocott" userId="97208ff0-2862-47bb-957f-473aded6e124" providerId="ADAL" clId="{C6526147-C026-4CB4-AED8-640A99F1CB50}" dt="2025-12-09T11:27:47.770" v="8816" actId="20577"/>
        <pc:sldMkLst>
          <pc:docMk/>
          <pc:sldMk cId="3874627872" sldId="522"/>
        </pc:sldMkLst>
      </pc:sldChg>
      <pc:sldChg chg="modSp add mod">
        <pc:chgData name="Charlotte Grocott" userId="97208ff0-2862-47bb-957f-473aded6e124" providerId="ADAL" clId="{C6526147-C026-4CB4-AED8-640A99F1CB50}" dt="2025-12-09T15:06:55.676" v="9737" actId="20577"/>
        <pc:sldMkLst>
          <pc:docMk/>
          <pc:sldMk cId="1108785477" sldId="523"/>
        </pc:sldMkLst>
      </pc:sldChg>
    </pc:docChg>
  </pc:docChgLst>
  <pc:docChgLst>
    <pc:chgData name="Charlotte Grocott" userId="97208ff0-2862-47bb-957f-473aded6e124" providerId="ADAL" clId="{743D8277-1117-4C2D-B014-00C5029C7752}"/>
    <pc:docChg chg="addSld delSld modSld modSection">
      <pc:chgData name="Charlotte Grocott" userId="97208ff0-2862-47bb-957f-473aded6e124" providerId="ADAL" clId="{743D8277-1117-4C2D-B014-00C5029C7752}" dt="2026-02-13T11:51:11.848" v="6" actId="403"/>
      <pc:docMkLst>
        <pc:docMk/>
      </pc:docMkLst>
      <pc:sldChg chg="del">
        <pc:chgData name="Charlotte Grocott" userId="97208ff0-2862-47bb-957f-473aded6e124" providerId="ADAL" clId="{743D8277-1117-4C2D-B014-00C5029C7752}" dt="2026-02-12T13:48:42.387" v="2" actId="47"/>
        <pc:sldMkLst>
          <pc:docMk/>
          <pc:sldMk cId="3355541119" sldId="488"/>
        </pc:sldMkLst>
      </pc:sldChg>
      <pc:sldChg chg="del">
        <pc:chgData name="Charlotte Grocott" userId="97208ff0-2862-47bb-957f-473aded6e124" providerId="ADAL" clId="{743D8277-1117-4C2D-B014-00C5029C7752}" dt="2026-02-12T13:48:41.101" v="1" actId="47"/>
        <pc:sldMkLst>
          <pc:docMk/>
          <pc:sldMk cId="1080783374" sldId="489"/>
        </pc:sldMkLst>
      </pc:sldChg>
      <pc:sldChg chg="modSp mod">
        <pc:chgData name="Charlotte Grocott" userId="97208ff0-2862-47bb-957f-473aded6e124" providerId="ADAL" clId="{743D8277-1117-4C2D-B014-00C5029C7752}" dt="2026-02-12T13:48:48.321" v="3" actId="2164"/>
        <pc:sldMkLst>
          <pc:docMk/>
          <pc:sldMk cId="2002230320" sldId="515"/>
        </pc:sldMkLst>
        <pc:graphicFrameChg chg="modGraphic">
          <ac:chgData name="Charlotte Grocott" userId="97208ff0-2862-47bb-957f-473aded6e124" providerId="ADAL" clId="{743D8277-1117-4C2D-B014-00C5029C7752}" dt="2026-02-12T13:48:48.321" v="3" actId="2164"/>
          <ac:graphicFrameMkLst>
            <pc:docMk/>
            <pc:sldMk cId="2002230320" sldId="515"/>
            <ac:graphicFrameMk id="6" creationId="{8698309F-AC37-8A1B-FC6F-0604412534D0}"/>
          </ac:graphicFrameMkLst>
        </pc:graphicFrameChg>
      </pc:sldChg>
      <pc:sldChg chg="modSp mod">
        <pc:chgData name="Charlotte Grocott" userId="97208ff0-2862-47bb-957f-473aded6e124" providerId="ADAL" clId="{743D8277-1117-4C2D-B014-00C5029C7752}" dt="2026-02-13T11:51:11.848" v="6" actId="403"/>
        <pc:sldMkLst>
          <pc:docMk/>
          <pc:sldMk cId="3538588810" sldId="516"/>
        </pc:sldMkLst>
        <pc:graphicFrameChg chg="modGraphic">
          <ac:chgData name="Charlotte Grocott" userId="97208ff0-2862-47bb-957f-473aded6e124" providerId="ADAL" clId="{743D8277-1117-4C2D-B014-00C5029C7752}" dt="2026-02-13T11:51:11.848" v="6" actId="403"/>
          <ac:graphicFrameMkLst>
            <pc:docMk/>
            <pc:sldMk cId="3538588810" sldId="516"/>
            <ac:graphicFrameMk id="6" creationId="{9C752B1A-69A4-E552-C5AD-3ACE7AA7903D}"/>
          </ac:graphicFrameMkLst>
        </pc:graphicFrameChg>
      </pc:sldChg>
      <pc:sldChg chg="add">
        <pc:chgData name="Charlotte Grocott" userId="97208ff0-2862-47bb-957f-473aded6e124" providerId="ADAL" clId="{743D8277-1117-4C2D-B014-00C5029C7752}" dt="2026-02-12T13:48:39.203" v="0" actId="2890"/>
        <pc:sldMkLst>
          <pc:docMk/>
          <pc:sldMk cId="3240521529" sldId="526"/>
        </pc:sldMkLst>
      </pc:sldChg>
      <pc:sldChg chg="add">
        <pc:chgData name="Charlotte Grocott" userId="97208ff0-2862-47bb-957f-473aded6e124" providerId="ADAL" clId="{743D8277-1117-4C2D-B014-00C5029C7752}" dt="2026-02-13T11:50:14.995" v="4" actId="2890"/>
        <pc:sldMkLst>
          <pc:docMk/>
          <pc:sldMk cId="2157147721" sldId="527"/>
        </pc:sldMkLst>
      </pc:sldChg>
    </pc:docChg>
  </pc:docChgLst>
  <pc:docChgLst>
    <pc:chgData name="Charlotte Grocott" userId="97208ff0-2862-47bb-957f-473aded6e124" providerId="ADAL" clId="{6CF6000A-9DE4-4BA3-ADD6-ED6B118AD022}"/>
    <pc:docChg chg="addSld modSld modSection">
      <pc:chgData name="Charlotte Grocott" userId="97208ff0-2862-47bb-957f-473aded6e124" providerId="ADAL" clId="{6CF6000A-9DE4-4BA3-ADD6-ED6B118AD022}" dt="2026-01-22T13:42:42.612" v="3" actId="2164"/>
      <pc:docMkLst>
        <pc:docMk/>
      </pc:docMkLst>
      <pc:sldChg chg="modSp mod">
        <pc:chgData name="Charlotte Grocott" userId="97208ff0-2862-47bb-957f-473aded6e124" providerId="ADAL" clId="{6CF6000A-9DE4-4BA3-ADD6-ED6B118AD022}" dt="2026-01-15T13:50:23.044" v="1" actId="2164"/>
        <pc:sldMkLst>
          <pc:docMk/>
          <pc:sldMk cId="3355541119" sldId="488"/>
        </pc:sldMkLst>
      </pc:sldChg>
      <pc:sldChg chg="modSp mod">
        <pc:chgData name="Charlotte Grocott" userId="97208ff0-2862-47bb-957f-473aded6e124" providerId="ADAL" clId="{6CF6000A-9DE4-4BA3-ADD6-ED6B118AD022}" dt="2026-01-22T13:42:42.612" v="3" actId="2164"/>
        <pc:sldMkLst>
          <pc:docMk/>
          <pc:sldMk cId="1080783374" sldId="489"/>
        </pc:sldMkLst>
      </pc:sldChg>
      <pc:sldChg chg="add">
        <pc:chgData name="Charlotte Grocott" userId="97208ff0-2862-47bb-957f-473aded6e124" providerId="ADAL" clId="{6CF6000A-9DE4-4BA3-ADD6-ED6B118AD022}" dt="2026-01-15T13:50:19.595" v="0" actId="2890"/>
        <pc:sldMkLst>
          <pc:docMk/>
          <pc:sldMk cId="3788834176" sldId="524"/>
        </pc:sldMkLst>
      </pc:sldChg>
      <pc:sldChg chg="add">
        <pc:chgData name="Charlotte Grocott" userId="97208ff0-2862-47bb-957f-473aded6e124" providerId="ADAL" clId="{6CF6000A-9DE4-4BA3-ADD6-ED6B118AD022}" dt="2026-01-22T13:42:38.739" v="2" actId="2890"/>
        <pc:sldMkLst>
          <pc:docMk/>
          <pc:sldMk cId="516065722" sldId="525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C042433-7471-4BF9-9454-362971E0832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0426AA-D9C7-4D34-926F-EEDA1CC2473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BB0CAA-05EE-4C9B-87E1-B84DD3F9BCC4}" type="datetimeFigureOut">
              <a:rPr lang="en-GB" smtClean="0"/>
              <a:t>13/02/2026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4AA67F-0E09-493E-B802-2C4BF9A8D3D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F40010E-F8C8-404A-82FF-B1A0AE7B82E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7F0B46-7623-4305-AEF1-309F386B26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64617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CD3110-32D0-4452-834B-9411AA728368}" type="datetimeFigureOut">
              <a:rPr lang="en-GB" smtClean="0"/>
              <a:t>13/02/2026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1425"/>
            <a:ext cx="48355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CF7F3D-A76E-462C-91BC-6AD2B2EFE7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31353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219EBF-B5DE-C8A7-AF82-9368B36467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6E11377-BDA8-59AE-BF40-6AB0CD19B16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AAD5954-649E-0367-A36D-9D3DF1792FD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606B62-8E06-E7BD-89F4-3190DA5DC35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CF7F3D-A76E-462C-91BC-6AD2B2EFE72A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4612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38964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cher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E8D28F58-D3C9-4831-A6A2-45D69F5FF99D}"/>
              </a:ext>
            </a:extLst>
          </p:cNvPr>
          <p:cNvGrpSpPr/>
          <p:nvPr userDrawn="1"/>
        </p:nvGrpSpPr>
        <p:grpSpPr>
          <a:xfrm>
            <a:off x="8354347" y="-9236"/>
            <a:ext cx="1065321" cy="748952"/>
            <a:chOff x="8354346" y="-8675"/>
            <a:chExt cx="1065321" cy="748952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62ACE61-AEFC-4173-A16A-57A130848E54}"/>
                </a:ext>
              </a:extLst>
            </p:cNvPr>
            <p:cNvSpPr/>
            <p:nvPr userDrawn="1"/>
          </p:nvSpPr>
          <p:spPr>
            <a:xfrm rot="16200000">
              <a:off x="8512531" y="-166860"/>
              <a:ext cx="748952" cy="1065321"/>
            </a:xfrm>
            <a:custGeom>
              <a:avLst/>
              <a:gdLst>
                <a:gd name="connsiteX0" fmla="*/ 104172 w 8669438"/>
                <a:gd name="connsiteY0" fmla="*/ 0 h 6423949"/>
                <a:gd name="connsiteX1" fmla="*/ 0 w 8669438"/>
                <a:gd name="connsiteY1" fmla="*/ 6423949 h 6423949"/>
                <a:gd name="connsiteX2" fmla="*/ 8669438 w 8669438"/>
                <a:gd name="connsiteY2" fmla="*/ 6308202 h 6423949"/>
                <a:gd name="connsiteX3" fmla="*/ 8599990 w 8669438"/>
                <a:gd name="connsiteY3" fmla="*/ 138896 h 6423949"/>
                <a:gd name="connsiteX4" fmla="*/ 104172 w 8669438"/>
                <a:gd name="connsiteY4" fmla="*/ 0 h 6423949"/>
                <a:gd name="connsiteX0" fmla="*/ 183248 w 8669438"/>
                <a:gd name="connsiteY0" fmla="*/ 3 h 6423935"/>
                <a:gd name="connsiteX1" fmla="*/ 0 w 8669438"/>
                <a:gd name="connsiteY1" fmla="*/ 6423935 h 6423935"/>
                <a:gd name="connsiteX2" fmla="*/ 8669438 w 8669438"/>
                <a:gd name="connsiteY2" fmla="*/ 6308188 h 6423935"/>
                <a:gd name="connsiteX3" fmla="*/ 8599990 w 8669438"/>
                <a:gd name="connsiteY3" fmla="*/ 138882 h 6423935"/>
                <a:gd name="connsiteX4" fmla="*/ 183248 w 8669438"/>
                <a:gd name="connsiteY4" fmla="*/ 3 h 6423935"/>
                <a:gd name="connsiteX0" fmla="*/ 25077 w 8511267"/>
                <a:gd name="connsiteY0" fmla="*/ 3 h 6441408"/>
                <a:gd name="connsiteX1" fmla="*/ -3 w 8511267"/>
                <a:gd name="connsiteY1" fmla="*/ 6441405 h 6441408"/>
                <a:gd name="connsiteX2" fmla="*/ 8511267 w 8511267"/>
                <a:gd name="connsiteY2" fmla="*/ 6308188 h 6441408"/>
                <a:gd name="connsiteX3" fmla="*/ 8441819 w 8511267"/>
                <a:gd name="connsiteY3" fmla="*/ 138882 h 6441408"/>
                <a:gd name="connsiteX4" fmla="*/ 25077 w 8511267"/>
                <a:gd name="connsiteY4" fmla="*/ 3 h 6441408"/>
                <a:gd name="connsiteX0" fmla="*/ 3 w 8486193"/>
                <a:gd name="connsiteY0" fmla="*/ 3 h 6423976"/>
                <a:gd name="connsiteX1" fmla="*/ 22387 w 8486193"/>
                <a:gd name="connsiteY1" fmla="*/ 6423973 h 6423976"/>
                <a:gd name="connsiteX2" fmla="*/ 8486193 w 8486193"/>
                <a:gd name="connsiteY2" fmla="*/ 6308188 h 6423976"/>
                <a:gd name="connsiteX3" fmla="*/ 8416745 w 8486193"/>
                <a:gd name="connsiteY3" fmla="*/ 138882 h 6423976"/>
                <a:gd name="connsiteX4" fmla="*/ 3 w 8486193"/>
                <a:gd name="connsiteY4" fmla="*/ 3 h 6423976"/>
                <a:gd name="connsiteX0" fmla="*/ 10681 w 8496871"/>
                <a:gd name="connsiteY0" fmla="*/ 3 h 6423990"/>
                <a:gd name="connsiteX1" fmla="*/ 1447 w 8496871"/>
                <a:gd name="connsiteY1" fmla="*/ 6423993 h 6423990"/>
                <a:gd name="connsiteX2" fmla="*/ 8496871 w 8496871"/>
                <a:gd name="connsiteY2" fmla="*/ 6308188 h 6423990"/>
                <a:gd name="connsiteX3" fmla="*/ 8427423 w 8496871"/>
                <a:gd name="connsiteY3" fmla="*/ 138882 h 6423990"/>
                <a:gd name="connsiteX4" fmla="*/ 10681 w 8496871"/>
                <a:gd name="connsiteY4" fmla="*/ 3 h 6423990"/>
                <a:gd name="connsiteX0" fmla="*/ 10681 w 8508366"/>
                <a:gd name="connsiteY0" fmla="*/ 3 h 6423990"/>
                <a:gd name="connsiteX1" fmla="*/ 1447 w 8508366"/>
                <a:gd name="connsiteY1" fmla="*/ 6423993 h 6423990"/>
                <a:gd name="connsiteX2" fmla="*/ 8496871 w 8508366"/>
                <a:gd name="connsiteY2" fmla="*/ 6308188 h 6423990"/>
                <a:gd name="connsiteX3" fmla="*/ 8508363 w 8508366"/>
                <a:gd name="connsiteY3" fmla="*/ 208707 h 6423990"/>
                <a:gd name="connsiteX4" fmla="*/ 10681 w 8508366"/>
                <a:gd name="connsiteY4" fmla="*/ 3 h 6423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508366" h="6423990">
                  <a:moveTo>
                    <a:pt x="10681" y="3"/>
                  </a:moveTo>
                  <a:cubicBezTo>
                    <a:pt x="18142" y="2141326"/>
                    <a:pt x="-6014" y="4282670"/>
                    <a:pt x="1447" y="6423993"/>
                  </a:cubicBezTo>
                  <a:lnTo>
                    <a:pt x="8496871" y="6308188"/>
                  </a:lnTo>
                  <a:cubicBezTo>
                    <a:pt x="8500702" y="4275028"/>
                    <a:pt x="8504532" y="2241867"/>
                    <a:pt x="8508363" y="208707"/>
                  </a:cubicBezTo>
                  <a:lnTo>
                    <a:pt x="10681" y="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415CFFFD-D24F-4D34-9237-D76083B5D294}"/>
                </a:ext>
              </a:extLst>
            </p:cNvPr>
            <p:cNvSpPr/>
            <p:nvPr userDrawn="1"/>
          </p:nvSpPr>
          <p:spPr>
            <a:xfrm>
              <a:off x="8620635" y="103977"/>
              <a:ext cx="553673" cy="553673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707D217-2AB5-46E8-9C12-4504461C9626}"/>
                </a:ext>
              </a:extLst>
            </p:cNvPr>
            <p:cNvSpPr/>
            <p:nvPr userDrawn="1"/>
          </p:nvSpPr>
          <p:spPr>
            <a:xfrm>
              <a:off x="8620635" y="103819"/>
              <a:ext cx="554041" cy="554041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FFFFE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BFDACAE-FFCA-4540-B02E-7784428003E3}"/>
              </a:ext>
            </a:extLst>
          </p:cNvPr>
          <p:cNvSpPr/>
          <p:nvPr userDrawn="1"/>
        </p:nvSpPr>
        <p:spPr>
          <a:xfrm>
            <a:off x="-15315" y="186280"/>
            <a:ext cx="8124669" cy="553998"/>
          </a:xfrm>
          <a:custGeom>
            <a:avLst/>
            <a:gdLst>
              <a:gd name="connsiteX0" fmla="*/ 104172 w 8669438"/>
              <a:gd name="connsiteY0" fmla="*/ 0 h 6423949"/>
              <a:gd name="connsiteX1" fmla="*/ 0 w 8669438"/>
              <a:gd name="connsiteY1" fmla="*/ 6423949 h 6423949"/>
              <a:gd name="connsiteX2" fmla="*/ 8669438 w 8669438"/>
              <a:gd name="connsiteY2" fmla="*/ 6308202 h 6423949"/>
              <a:gd name="connsiteX3" fmla="*/ 8599990 w 8669438"/>
              <a:gd name="connsiteY3" fmla="*/ 138896 h 6423949"/>
              <a:gd name="connsiteX4" fmla="*/ 104172 w 8669438"/>
              <a:gd name="connsiteY4" fmla="*/ 0 h 6423949"/>
              <a:gd name="connsiteX0" fmla="*/ 16157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16157 w 8581423"/>
              <a:gd name="connsiteY4" fmla="*/ 0 h 6423949"/>
              <a:gd name="connsiteX0" fmla="*/ 79025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79025 w 8581423"/>
              <a:gd name="connsiteY4" fmla="*/ 0 h 6423949"/>
              <a:gd name="connsiteX0" fmla="*/ 36589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36589 w 8581423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476821 w 8546269"/>
              <a:gd name="connsiteY3" fmla="*/ 138896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96393 w 8546269"/>
              <a:gd name="connsiteY3" fmla="*/ 138898 h 6423949"/>
              <a:gd name="connsiteX4" fmla="*/ 1435 w 8546269"/>
              <a:gd name="connsiteY4" fmla="*/ 0 h 6423949"/>
              <a:gd name="connsiteX0" fmla="*/ 1435 w 8546269"/>
              <a:gd name="connsiteY0" fmla="*/ 26944 h 6450893"/>
              <a:gd name="connsiteX1" fmla="*/ 2567 w 8546269"/>
              <a:gd name="connsiteY1" fmla="*/ 6450893 h 6450893"/>
              <a:gd name="connsiteX2" fmla="*/ 8546269 w 8546269"/>
              <a:gd name="connsiteY2" fmla="*/ 6335146 h 6450893"/>
              <a:gd name="connsiteX3" fmla="*/ 8276650 w 8546269"/>
              <a:gd name="connsiteY3" fmla="*/ 0 h 6450893"/>
              <a:gd name="connsiteX4" fmla="*/ 1435 w 8546269"/>
              <a:gd name="connsiteY4" fmla="*/ 26944 h 6450893"/>
              <a:gd name="connsiteX0" fmla="*/ 1435 w 8546269"/>
              <a:gd name="connsiteY0" fmla="*/ 82225 h 6506174"/>
              <a:gd name="connsiteX1" fmla="*/ 2567 w 8546269"/>
              <a:gd name="connsiteY1" fmla="*/ 6506174 h 6506174"/>
              <a:gd name="connsiteX2" fmla="*/ 8546269 w 8546269"/>
              <a:gd name="connsiteY2" fmla="*/ 6390427 h 6506174"/>
              <a:gd name="connsiteX3" fmla="*/ 8266777 w 8546269"/>
              <a:gd name="connsiteY3" fmla="*/ 0 h 6506174"/>
              <a:gd name="connsiteX4" fmla="*/ 1435 w 8546269"/>
              <a:gd name="connsiteY4" fmla="*/ 82225 h 6506174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66777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47032 w 8546269"/>
              <a:gd name="connsiteY3" fmla="*/ 28337 h 6423949"/>
              <a:gd name="connsiteX4" fmla="*/ 1435 w 8546269"/>
              <a:gd name="connsiteY4" fmla="*/ 0 h 6423949"/>
              <a:gd name="connsiteX0" fmla="*/ 1435 w 8546269"/>
              <a:gd name="connsiteY0" fmla="*/ 54584 h 6478533"/>
              <a:gd name="connsiteX1" fmla="*/ 2567 w 8546269"/>
              <a:gd name="connsiteY1" fmla="*/ 6478533 h 6478533"/>
              <a:gd name="connsiteX2" fmla="*/ 8546269 w 8546269"/>
              <a:gd name="connsiteY2" fmla="*/ 6362786 h 6478533"/>
              <a:gd name="connsiteX3" fmla="*/ 8227286 w 8546269"/>
              <a:gd name="connsiteY3" fmla="*/ 0 h 6478533"/>
              <a:gd name="connsiteX4" fmla="*/ 1435 w 8546269"/>
              <a:gd name="connsiteY4" fmla="*/ 54584 h 6478533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237159 w 8566014"/>
              <a:gd name="connsiteY3" fmla="*/ 55977 h 6423949"/>
              <a:gd name="connsiteX4" fmla="*/ 1435 w 8566014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467083 w 8566014"/>
              <a:gd name="connsiteY3" fmla="*/ 55984 h 6423949"/>
              <a:gd name="connsiteX4" fmla="*/ 1435 w 8566014"/>
              <a:gd name="connsiteY4" fmla="*/ 0 h 6423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66014" h="6423949">
                <a:moveTo>
                  <a:pt x="1435" y="0"/>
                </a:moveTo>
                <a:cubicBezTo>
                  <a:pt x="-3951" y="2141316"/>
                  <a:pt x="7953" y="4282633"/>
                  <a:pt x="2567" y="6423949"/>
                </a:cubicBezTo>
                <a:lnTo>
                  <a:pt x="8566014" y="6391129"/>
                </a:lnTo>
                <a:lnTo>
                  <a:pt x="8467083" y="55984"/>
                </a:lnTo>
                <a:lnTo>
                  <a:pt x="1435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2000" b="1">
              <a:solidFill>
                <a:srgbClr val="FFFFFF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4614A73F-E4AA-4E4C-905C-FB87F1B610E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3201" y="234234"/>
            <a:ext cx="7701237" cy="45808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000" b="0" baseline="0">
                <a:ln w="12700">
                  <a:solidFill>
                    <a:schemeClr val="bg2"/>
                  </a:solidFill>
                </a:ln>
                <a:solidFill>
                  <a:schemeClr val="bg2"/>
                </a:solidFill>
                <a:latin typeface="ABeeZee" panose="020B0604020202020204" charset="0"/>
              </a:defRPr>
            </a:lvl1pPr>
            <a:lvl5pPr>
              <a:defRPr/>
            </a:lvl5pPr>
          </a:lstStyle>
          <a:p>
            <a:pPr lvl="0"/>
            <a:r>
              <a:rPr lang="en-US"/>
              <a:t>Enter Title Here</a:t>
            </a:r>
            <a:endParaRPr lang="en-GB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31734D1-3106-4445-B7AC-84163551E6AB}"/>
              </a:ext>
            </a:extLst>
          </p:cNvPr>
          <p:cNvSpPr/>
          <p:nvPr userDrawn="1"/>
        </p:nvSpPr>
        <p:spPr>
          <a:xfrm rot="5400000">
            <a:off x="6451393" y="3108852"/>
            <a:ext cx="6583334" cy="3533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24" name="Subtitle 8">
            <a:extLst>
              <a:ext uri="{FF2B5EF4-FFF2-40B4-BE49-F238E27FC236}">
                <a16:creationId xmlns:a16="http://schemas.microsoft.com/office/drawing/2014/main" id="{8A174F1D-FF00-467F-86DC-6D2DDB3AA919}"/>
              </a:ext>
            </a:extLst>
          </p:cNvPr>
          <p:cNvSpPr txBox="1">
            <a:spLocks/>
          </p:cNvSpPr>
          <p:nvPr userDrawn="1"/>
        </p:nvSpPr>
        <p:spPr>
          <a:xfrm>
            <a:off x="9447918" y="6595204"/>
            <a:ext cx="581483" cy="2583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ctr">
              <a:lnSpc>
                <a:spcPct val="120000"/>
              </a:lnSpc>
              <a:spcAft>
                <a:spcPts val="1200"/>
              </a:spcAft>
              <a:defRPr/>
            </a:pPr>
            <a:fld id="{4ED6C2F0-FBD1-426F-9B4C-B8329A4C5625}" type="slidenum">
              <a:rPr lang="en-US" sz="900" b="1">
                <a:solidFill>
                  <a:schemeClr val="bg2"/>
                </a:solidFill>
                <a:latin typeface="ABeeZee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pPr algn="ctr">
                <a:lnSpc>
                  <a:spcPct val="120000"/>
                </a:lnSpc>
                <a:spcAft>
                  <a:spcPts val="1200"/>
                </a:spcAft>
                <a:defRPr/>
              </a:pPr>
              <a:t>‹#›</a:t>
            </a:fld>
            <a:r>
              <a:rPr lang="en-US" sz="900" b="1">
                <a:solidFill>
                  <a:schemeClr val="bg2"/>
                </a:solidFill>
                <a:latin typeface="ABeeZee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endParaRPr lang="en-GB" sz="1050">
              <a:solidFill>
                <a:schemeClr val="bg2"/>
              </a:solidFill>
              <a:latin typeface="ABeeZee" panose="02000000000000000000" pitchFamily="2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Icon&#10;&#10;Description automatically generated">
            <a:extLst>
              <a:ext uri="{FF2B5EF4-FFF2-40B4-BE49-F238E27FC236}">
                <a16:creationId xmlns:a16="http://schemas.microsoft.com/office/drawing/2014/main" id="{BAB1A25C-E1E5-3095-F229-538C1722CEC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15474" y="168761"/>
            <a:ext cx="363996" cy="438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3411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cher No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8">
            <a:extLst>
              <a:ext uri="{FF2B5EF4-FFF2-40B4-BE49-F238E27FC236}">
                <a16:creationId xmlns:a16="http://schemas.microsoft.com/office/drawing/2014/main" id="{43591439-98C7-4B7A-B4ED-5E7C270C2F7E}"/>
              </a:ext>
            </a:extLst>
          </p:cNvPr>
          <p:cNvSpPr txBox="1">
            <a:spLocks/>
          </p:cNvSpPr>
          <p:nvPr userDrawn="1"/>
        </p:nvSpPr>
        <p:spPr>
          <a:xfrm>
            <a:off x="9447918" y="6595204"/>
            <a:ext cx="581483" cy="2583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ctr">
              <a:lnSpc>
                <a:spcPct val="120000"/>
              </a:lnSpc>
              <a:spcAft>
                <a:spcPts val="1200"/>
              </a:spcAft>
              <a:defRPr/>
            </a:pPr>
            <a:fld id="{4ED6C2F0-FBD1-426F-9B4C-B8329A4C5625}" type="slidenum">
              <a:rPr lang="en-US" sz="900" b="1">
                <a:solidFill>
                  <a:schemeClr val="bg2"/>
                </a:solidFill>
                <a:latin typeface="ABeeZee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pPr algn="ctr">
                <a:lnSpc>
                  <a:spcPct val="120000"/>
                </a:lnSpc>
                <a:spcAft>
                  <a:spcPts val="1200"/>
                </a:spcAft>
                <a:defRPr/>
              </a:pPr>
              <a:t>‹#›</a:t>
            </a:fld>
            <a:r>
              <a:rPr lang="en-US" sz="900" b="1">
                <a:solidFill>
                  <a:schemeClr val="bg2"/>
                </a:solidFill>
                <a:latin typeface="ABeeZee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endParaRPr lang="en-GB" sz="1050">
              <a:solidFill>
                <a:schemeClr val="bg2"/>
              </a:solidFill>
              <a:latin typeface="ABeeZee" panose="02000000000000000000" pitchFamily="2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F55BF6F-F1CD-2D62-596D-FB968C2E52A0}"/>
              </a:ext>
            </a:extLst>
          </p:cNvPr>
          <p:cNvSpPr/>
          <p:nvPr userDrawn="1"/>
        </p:nvSpPr>
        <p:spPr>
          <a:xfrm rot="5400000">
            <a:off x="6449926" y="3107603"/>
            <a:ext cx="6586267" cy="3533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9114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cher Aut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E8D28F58-D3C9-4831-A6A2-45D69F5FF99D}"/>
              </a:ext>
            </a:extLst>
          </p:cNvPr>
          <p:cNvGrpSpPr/>
          <p:nvPr userDrawn="1"/>
        </p:nvGrpSpPr>
        <p:grpSpPr>
          <a:xfrm>
            <a:off x="8354347" y="-9236"/>
            <a:ext cx="1065321" cy="748952"/>
            <a:chOff x="8354346" y="-8675"/>
            <a:chExt cx="1065321" cy="748952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62ACE61-AEFC-4173-A16A-57A130848E54}"/>
                </a:ext>
              </a:extLst>
            </p:cNvPr>
            <p:cNvSpPr/>
            <p:nvPr userDrawn="1"/>
          </p:nvSpPr>
          <p:spPr>
            <a:xfrm rot="16200000">
              <a:off x="8512531" y="-166860"/>
              <a:ext cx="748952" cy="1065321"/>
            </a:xfrm>
            <a:custGeom>
              <a:avLst/>
              <a:gdLst>
                <a:gd name="connsiteX0" fmla="*/ 104172 w 8669438"/>
                <a:gd name="connsiteY0" fmla="*/ 0 h 6423949"/>
                <a:gd name="connsiteX1" fmla="*/ 0 w 8669438"/>
                <a:gd name="connsiteY1" fmla="*/ 6423949 h 6423949"/>
                <a:gd name="connsiteX2" fmla="*/ 8669438 w 8669438"/>
                <a:gd name="connsiteY2" fmla="*/ 6308202 h 6423949"/>
                <a:gd name="connsiteX3" fmla="*/ 8599990 w 8669438"/>
                <a:gd name="connsiteY3" fmla="*/ 138896 h 6423949"/>
                <a:gd name="connsiteX4" fmla="*/ 104172 w 8669438"/>
                <a:gd name="connsiteY4" fmla="*/ 0 h 6423949"/>
                <a:gd name="connsiteX0" fmla="*/ 183248 w 8669438"/>
                <a:gd name="connsiteY0" fmla="*/ 3 h 6423935"/>
                <a:gd name="connsiteX1" fmla="*/ 0 w 8669438"/>
                <a:gd name="connsiteY1" fmla="*/ 6423935 h 6423935"/>
                <a:gd name="connsiteX2" fmla="*/ 8669438 w 8669438"/>
                <a:gd name="connsiteY2" fmla="*/ 6308188 h 6423935"/>
                <a:gd name="connsiteX3" fmla="*/ 8599990 w 8669438"/>
                <a:gd name="connsiteY3" fmla="*/ 138882 h 6423935"/>
                <a:gd name="connsiteX4" fmla="*/ 183248 w 8669438"/>
                <a:gd name="connsiteY4" fmla="*/ 3 h 6423935"/>
                <a:gd name="connsiteX0" fmla="*/ 25077 w 8511267"/>
                <a:gd name="connsiteY0" fmla="*/ 3 h 6441408"/>
                <a:gd name="connsiteX1" fmla="*/ -3 w 8511267"/>
                <a:gd name="connsiteY1" fmla="*/ 6441405 h 6441408"/>
                <a:gd name="connsiteX2" fmla="*/ 8511267 w 8511267"/>
                <a:gd name="connsiteY2" fmla="*/ 6308188 h 6441408"/>
                <a:gd name="connsiteX3" fmla="*/ 8441819 w 8511267"/>
                <a:gd name="connsiteY3" fmla="*/ 138882 h 6441408"/>
                <a:gd name="connsiteX4" fmla="*/ 25077 w 8511267"/>
                <a:gd name="connsiteY4" fmla="*/ 3 h 6441408"/>
                <a:gd name="connsiteX0" fmla="*/ 3 w 8486193"/>
                <a:gd name="connsiteY0" fmla="*/ 3 h 6423976"/>
                <a:gd name="connsiteX1" fmla="*/ 22387 w 8486193"/>
                <a:gd name="connsiteY1" fmla="*/ 6423973 h 6423976"/>
                <a:gd name="connsiteX2" fmla="*/ 8486193 w 8486193"/>
                <a:gd name="connsiteY2" fmla="*/ 6308188 h 6423976"/>
                <a:gd name="connsiteX3" fmla="*/ 8416745 w 8486193"/>
                <a:gd name="connsiteY3" fmla="*/ 138882 h 6423976"/>
                <a:gd name="connsiteX4" fmla="*/ 3 w 8486193"/>
                <a:gd name="connsiteY4" fmla="*/ 3 h 6423976"/>
                <a:gd name="connsiteX0" fmla="*/ 10681 w 8496871"/>
                <a:gd name="connsiteY0" fmla="*/ 3 h 6423990"/>
                <a:gd name="connsiteX1" fmla="*/ 1447 w 8496871"/>
                <a:gd name="connsiteY1" fmla="*/ 6423993 h 6423990"/>
                <a:gd name="connsiteX2" fmla="*/ 8496871 w 8496871"/>
                <a:gd name="connsiteY2" fmla="*/ 6308188 h 6423990"/>
                <a:gd name="connsiteX3" fmla="*/ 8427423 w 8496871"/>
                <a:gd name="connsiteY3" fmla="*/ 138882 h 6423990"/>
                <a:gd name="connsiteX4" fmla="*/ 10681 w 8496871"/>
                <a:gd name="connsiteY4" fmla="*/ 3 h 6423990"/>
                <a:gd name="connsiteX0" fmla="*/ 10681 w 8508366"/>
                <a:gd name="connsiteY0" fmla="*/ 3 h 6423990"/>
                <a:gd name="connsiteX1" fmla="*/ 1447 w 8508366"/>
                <a:gd name="connsiteY1" fmla="*/ 6423993 h 6423990"/>
                <a:gd name="connsiteX2" fmla="*/ 8496871 w 8508366"/>
                <a:gd name="connsiteY2" fmla="*/ 6308188 h 6423990"/>
                <a:gd name="connsiteX3" fmla="*/ 8508363 w 8508366"/>
                <a:gd name="connsiteY3" fmla="*/ 208707 h 6423990"/>
                <a:gd name="connsiteX4" fmla="*/ 10681 w 8508366"/>
                <a:gd name="connsiteY4" fmla="*/ 3 h 6423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508366" h="6423990">
                  <a:moveTo>
                    <a:pt x="10681" y="3"/>
                  </a:moveTo>
                  <a:cubicBezTo>
                    <a:pt x="18142" y="2141326"/>
                    <a:pt x="-6014" y="4282670"/>
                    <a:pt x="1447" y="6423993"/>
                  </a:cubicBezTo>
                  <a:lnTo>
                    <a:pt x="8496871" y="6308188"/>
                  </a:lnTo>
                  <a:cubicBezTo>
                    <a:pt x="8500702" y="4275028"/>
                    <a:pt x="8504532" y="2241867"/>
                    <a:pt x="8508363" y="208707"/>
                  </a:cubicBezTo>
                  <a:lnTo>
                    <a:pt x="10681" y="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415CFFFD-D24F-4D34-9237-D76083B5D294}"/>
                </a:ext>
              </a:extLst>
            </p:cNvPr>
            <p:cNvSpPr/>
            <p:nvPr userDrawn="1"/>
          </p:nvSpPr>
          <p:spPr>
            <a:xfrm>
              <a:off x="8620635" y="103977"/>
              <a:ext cx="553673" cy="553673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707D217-2AB5-46E8-9C12-4504461C9626}"/>
                </a:ext>
              </a:extLst>
            </p:cNvPr>
            <p:cNvSpPr/>
            <p:nvPr userDrawn="1"/>
          </p:nvSpPr>
          <p:spPr>
            <a:xfrm>
              <a:off x="8620635" y="103819"/>
              <a:ext cx="554041" cy="554041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FFFFE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BFDACAE-FFCA-4540-B02E-7784428003E3}"/>
              </a:ext>
            </a:extLst>
          </p:cNvPr>
          <p:cNvSpPr/>
          <p:nvPr userDrawn="1"/>
        </p:nvSpPr>
        <p:spPr>
          <a:xfrm>
            <a:off x="-15315" y="186280"/>
            <a:ext cx="8124669" cy="553998"/>
          </a:xfrm>
          <a:custGeom>
            <a:avLst/>
            <a:gdLst>
              <a:gd name="connsiteX0" fmla="*/ 104172 w 8669438"/>
              <a:gd name="connsiteY0" fmla="*/ 0 h 6423949"/>
              <a:gd name="connsiteX1" fmla="*/ 0 w 8669438"/>
              <a:gd name="connsiteY1" fmla="*/ 6423949 h 6423949"/>
              <a:gd name="connsiteX2" fmla="*/ 8669438 w 8669438"/>
              <a:gd name="connsiteY2" fmla="*/ 6308202 h 6423949"/>
              <a:gd name="connsiteX3" fmla="*/ 8599990 w 8669438"/>
              <a:gd name="connsiteY3" fmla="*/ 138896 h 6423949"/>
              <a:gd name="connsiteX4" fmla="*/ 104172 w 8669438"/>
              <a:gd name="connsiteY4" fmla="*/ 0 h 6423949"/>
              <a:gd name="connsiteX0" fmla="*/ 16157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16157 w 8581423"/>
              <a:gd name="connsiteY4" fmla="*/ 0 h 6423949"/>
              <a:gd name="connsiteX0" fmla="*/ 79025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79025 w 8581423"/>
              <a:gd name="connsiteY4" fmla="*/ 0 h 6423949"/>
              <a:gd name="connsiteX0" fmla="*/ 36589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36589 w 8581423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476821 w 8546269"/>
              <a:gd name="connsiteY3" fmla="*/ 138896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96393 w 8546269"/>
              <a:gd name="connsiteY3" fmla="*/ 138898 h 6423949"/>
              <a:gd name="connsiteX4" fmla="*/ 1435 w 8546269"/>
              <a:gd name="connsiteY4" fmla="*/ 0 h 6423949"/>
              <a:gd name="connsiteX0" fmla="*/ 1435 w 8546269"/>
              <a:gd name="connsiteY0" fmla="*/ 26944 h 6450893"/>
              <a:gd name="connsiteX1" fmla="*/ 2567 w 8546269"/>
              <a:gd name="connsiteY1" fmla="*/ 6450893 h 6450893"/>
              <a:gd name="connsiteX2" fmla="*/ 8546269 w 8546269"/>
              <a:gd name="connsiteY2" fmla="*/ 6335146 h 6450893"/>
              <a:gd name="connsiteX3" fmla="*/ 8276650 w 8546269"/>
              <a:gd name="connsiteY3" fmla="*/ 0 h 6450893"/>
              <a:gd name="connsiteX4" fmla="*/ 1435 w 8546269"/>
              <a:gd name="connsiteY4" fmla="*/ 26944 h 6450893"/>
              <a:gd name="connsiteX0" fmla="*/ 1435 w 8546269"/>
              <a:gd name="connsiteY0" fmla="*/ 82225 h 6506174"/>
              <a:gd name="connsiteX1" fmla="*/ 2567 w 8546269"/>
              <a:gd name="connsiteY1" fmla="*/ 6506174 h 6506174"/>
              <a:gd name="connsiteX2" fmla="*/ 8546269 w 8546269"/>
              <a:gd name="connsiteY2" fmla="*/ 6390427 h 6506174"/>
              <a:gd name="connsiteX3" fmla="*/ 8266777 w 8546269"/>
              <a:gd name="connsiteY3" fmla="*/ 0 h 6506174"/>
              <a:gd name="connsiteX4" fmla="*/ 1435 w 8546269"/>
              <a:gd name="connsiteY4" fmla="*/ 82225 h 6506174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66777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47032 w 8546269"/>
              <a:gd name="connsiteY3" fmla="*/ 28337 h 6423949"/>
              <a:gd name="connsiteX4" fmla="*/ 1435 w 8546269"/>
              <a:gd name="connsiteY4" fmla="*/ 0 h 6423949"/>
              <a:gd name="connsiteX0" fmla="*/ 1435 w 8546269"/>
              <a:gd name="connsiteY0" fmla="*/ 54584 h 6478533"/>
              <a:gd name="connsiteX1" fmla="*/ 2567 w 8546269"/>
              <a:gd name="connsiteY1" fmla="*/ 6478533 h 6478533"/>
              <a:gd name="connsiteX2" fmla="*/ 8546269 w 8546269"/>
              <a:gd name="connsiteY2" fmla="*/ 6362786 h 6478533"/>
              <a:gd name="connsiteX3" fmla="*/ 8227286 w 8546269"/>
              <a:gd name="connsiteY3" fmla="*/ 0 h 6478533"/>
              <a:gd name="connsiteX4" fmla="*/ 1435 w 8546269"/>
              <a:gd name="connsiteY4" fmla="*/ 54584 h 6478533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237159 w 8566014"/>
              <a:gd name="connsiteY3" fmla="*/ 55977 h 6423949"/>
              <a:gd name="connsiteX4" fmla="*/ 1435 w 8566014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467083 w 8566014"/>
              <a:gd name="connsiteY3" fmla="*/ 55984 h 6423949"/>
              <a:gd name="connsiteX4" fmla="*/ 1435 w 8566014"/>
              <a:gd name="connsiteY4" fmla="*/ 0 h 6423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66014" h="6423949">
                <a:moveTo>
                  <a:pt x="1435" y="0"/>
                </a:moveTo>
                <a:cubicBezTo>
                  <a:pt x="-3951" y="2141316"/>
                  <a:pt x="7953" y="4282633"/>
                  <a:pt x="2567" y="6423949"/>
                </a:cubicBezTo>
                <a:lnTo>
                  <a:pt x="8566014" y="6391129"/>
                </a:lnTo>
                <a:lnTo>
                  <a:pt x="8467083" y="55984"/>
                </a:lnTo>
                <a:lnTo>
                  <a:pt x="1435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2000" b="1">
              <a:solidFill>
                <a:srgbClr val="FFFFFF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4614A73F-E4AA-4E4C-905C-FB87F1B610E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3201" y="234234"/>
            <a:ext cx="7701237" cy="45808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000" b="0" baseline="0">
                <a:ln w="12700">
                  <a:solidFill>
                    <a:schemeClr val="bg2"/>
                  </a:solidFill>
                </a:ln>
                <a:solidFill>
                  <a:schemeClr val="bg2"/>
                </a:solidFill>
                <a:latin typeface="ABeeZee" panose="020B0604020202020204" charset="0"/>
              </a:defRPr>
            </a:lvl1pPr>
            <a:lvl5pPr>
              <a:defRPr/>
            </a:lvl5pPr>
          </a:lstStyle>
          <a:p>
            <a:pPr lvl="0"/>
            <a:r>
              <a:rPr lang="en-US"/>
              <a:t>Enter Title Here</a:t>
            </a:r>
            <a:endParaRPr lang="en-GB"/>
          </a:p>
        </p:txBody>
      </p:sp>
      <p:sp>
        <p:nvSpPr>
          <p:cNvPr id="24" name="Subtitle 8">
            <a:extLst>
              <a:ext uri="{FF2B5EF4-FFF2-40B4-BE49-F238E27FC236}">
                <a16:creationId xmlns:a16="http://schemas.microsoft.com/office/drawing/2014/main" id="{8A174F1D-FF00-467F-86DC-6D2DDB3AA919}"/>
              </a:ext>
            </a:extLst>
          </p:cNvPr>
          <p:cNvSpPr txBox="1">
            <a:spLocks/>
          </p:cNvSpPr>
          <p:nvPr userDrawn="1"/>
        </p:nvSpPr>
        <p:spPr>
          <a:xfrm>
            <a:off x="9447918" y="6595204"/>
            <a:ext cx="581483" cy="2583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ctr">
              <a:lnSpc>
                <a:spcPct val="120000"/>
              </a:lnSpc>
              <a:spcAft>
                <a:spcPts val="1200"/>
              </a:spcAft>
              <a:defRPr/>
            </a:pPr>
            <a:fld id="{4ED6C2F0-FBD1-426F-9B4C-B8329A4C5625}" type="slidenum">
              <a:rPr lang="en-US" sz="900" b="1">
                <a:solidFill>
                  <a:schemeClr val="bg2"/>
                </a:solidFill>
                <a:latin typeface="ABeeZee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pPr algn="ctr">
                <a:lnSpc>
                  <a:spcPct val="120000"/>
                </a:lnSpc>
                <a:spcAft>
                  <a:spcPts val="1200"/>
                </a:spcAft>
                <a:defRPr/>
              </a:pPr>
              <a:t>‹#›</a:t>
            </a:fld>
            <a:r>
              <a:rPr lang="en-US" sz="900" b="1">
                <a:solidFill>
                  <a:schemeClr val="bg2"/>
                </a:solidFill>
                <a:latin typeface="ABeeZee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endParaRPr lang="en-GB" sz="1050">
              <a:solidFill>
                <a:schemeClr val="bg2"/>
              </a:solidFill>
              <a:latin typeface="ABeeZee" panose="02000000000000000000" pitchFamily="2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Icon&#10;&#10;Description automatically generated">
            <a:extLst>
              <a:ext uri="{FF2B5EF4-FFF2-40B4-BE49-F238E27FC236}">
                <a16:creationId xmlns:a16="http://schemas.microsoft.com/office/drawing/2014/main" id="{BAB1A25C-E1E5-3095-F229-538C1722CEC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15474" y="168761"/>
            <a:ext cx="363996" cy="438366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328C08F3-3943-2A97-183A-E67B871B44A6}"/>
              </a:ext>
            </a:extLst>
          </p:cNvPr>
          <p:cNvSpPr/>
          <p:nvPr userDrawn="1"/>
        </p:nvSpPr>
        <p:spPr>
          <a:xfrm rot="5400000">
            <a:off x="6522419" y="3174221"/>
            <a:ext cx="6581973" cy="221221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572A5E7-274A-395E-21EF-898BCF9C39B3}"/>
              </a:ext>
            </a:extLst>
          </p:cNvPr>
          <p:cNvSpPr/>
          <p:nvPr userDrawn="1"/>
        </p:nvSpPr>
        <p:spPr>
          <a:xfrm rot="5400000">
            <a:off x="6522420" y="3174221"/>
            <a:ext cx="6581973" cy="2212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052FCB5-446D-0733-0A9B-FCCF1C282FC0}"/>
              </a:ext>
            </a:extLst>
          </p:cNvPr>
          <p:cNvSpPr/>
          <p:nvPr userDrawn="1"/>
        </p:nvSpPr>
        <p:spPr>
          <a:xfrm rot="5400000">
            <a:off x="6522419" y="3174221"/>
            <a:ext cx="6581973" cy="221221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7342892-55FB-9368-26D2-BCCAB8498DF7}"/>
              </a:ext>
            </a:extLst>
          </p:cNvPr>
          <p:cNvSpPr/>
          <p:nvPr userDrawn="1"/>
        </p:nvSpPr>
        <p:spPr>
          <a:xfrm rot="5400000">
            <a:off x="8654183" y="907292"/>
            <a:ext cx="2186362" cy="35330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pc="50" baseline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C74B38B-CDEB-E7E9-CFAB-C61D409A7331}"/>
              </a:ext>
            </a:extLst>
          </p:cNvPr>
          <p:cNvSpPr txBox="1"/>
          <p:nvPr userDrawn="1"/>
        </p:nvSpPr>
        <p:spPr>
          <a:xfrm rot="16200000">
            <a:off x="8651557" y="914667"/>
            <a:ext cx="21863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>
                <a:solidFill>
                  <a:schemeClr val="tx1"/>
                </a:solidFill>
                <a:latin typeface="ABeeZee" panose="020B0604020202020204" charset="0"/>
              </a:rPr>
              <a:t>Year [X]: Autumn</a:t>
            </a:r>
            <a:endParaRPr lang="en-GB" sz="1600" b="1">
              <a:solidFill>
                <a:schemeClr val="tx1"/>
              </a:solidFill>
              <a:latin typeface="ABeeZee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6971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cher Spr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E8D28F58-D3C9-4831-A6A2-45D69F5FF99D}"/>
              </a:ext>
            </a:extLst>
          </p:cNvPr>
          <p:cNvGrpSpPr/>
          <p:nvPr userDrawn="1"/>
        </p:nvGrpSpPr>
        <p:grpSpPr>
          <a:xfrm>
            <a:off x="8354347" y="-9236"/>
            <a:ext cx="1065321" cy="748952"/>
            <a:chOff x="8354346" y="-8675"/>
            <a:chExt cx="1065321" cy="748952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62ACE61-AEFC-4173-A16A-57A130848E54}"/>
                </a:ext>
              </a:extLst>
            </p:cNvPr>
            <p:cNvSpPr/>
            <p:nvPr userDrawn="1"/>
          </p:nvSpPr>
          <p:spPr>
            <a:xfrm rot="16200000">
              <a:off x="8512531" y="-166860"/>
              <a:ext cx="748952" cy="1065321"/>
            </a:xfrm>
            <a:custGeom>
              <a:avLst/>
              <a:gdLst>
                <a:gd name="connsiteX0" fmla="*/ 104172 w 8669438"/>
                <a:gd name="connsiteY0" fmla="*/ 0 h 6423949"/>
                <a:gd name="connsiteX1" fmla="*/ 0 w 8669438"/>
                <a:gd name="connsiteY1" fmla="*/ 6423949 h 6423949"/>
                <a:gd name="connsiteX2" fmla="*/ 8669438 w 8669438"/>
                <a:gd name="connsiteY2" fmla="*/ 6308202 h 6423949"/>
                <a:gd name="connsiteX3" fmla="*/ 8599990 w 8669438"/>
                <a:gd name="connsiteY3" fmla="*/ 138896 h 6423949"/>
                <a:gd name="connsiteX4" fmla="*/ 104172 w 8669438"/>
                <a:gd name="connsiteY4" fmla="*/ 0 h 6423949"/>
                <a:gd name="connsiteX0" fmla="*/ 183248 w 8669438"/>
                <a:gd name="connsiteY0" fmla="*/ 3 h 6423935"/>
                <a:gd name="connsiteX1" fmla="*/ 0 w 8669438"/>
                <a:gd name="connsiteY1" fmla="*/ 6423935 h 6423935"/>
                <a:gd name="connsiteX2" fmla="*/ 8669438 w 8669438"/>
                <a:gd name="connsiteY2" fmla="*/ 6308188 h 6423935"/>
                <a:gd name="connsiteX3" fmla="*/ 8599990 w 8669438"/>
                <a:gd name="connsiteY3" fmla="*/ 138882 h 6423935"/>
                <a:gd name="connsiteX4" fmla="*/ 183248 w 8669438"/>
                <a:gd name="connsiteY4" fmla="*/ 3 h 6423935"/>
                <a:gd name="connsiteX0" fmla="*/ 25077 w 8511267"/>
                <a:gd name="connsiteY0" fmla="*/ 3 h 6441408"/>
                <a:gd name="connsiteX1" fmla="*/ -3 w 8511267"/>
                <a:gd name="connsiteY1" fmla="*/ 6441405 h 6441408"/>
                <a:gd name="connsiteX2" fmla="*/ 8511267 w 8511267"/>
                <a:gd name="connsiteY2" fmla="*/ 6308188 h 6441408"/>
                <a:gd name="connsiteX3" fmla="*/ 8441819 w 8511267"/>
                <a:gd name="connsiteY3" fmla="*/ 138882 h 6441408"/>
                <a:gd name="connsiteX4" fmla="*/ 25077 w 8511267"/>
                <a:gd name="connsiteY4" fmla="*/ 3 h 6441408"/>
                <a:gd name="connsiteX0" fmla="*/ 3 w 8486193"/>
                <a:gd name="connsiteY0" fmla="*/ 3 h 6423976"/>
                <a:gd name="connsiteX1" fmla="*/ 22387 w 8486193"/>
                <a:gd name="connsiteY1" fmla="*/ 6423973 h 6423976"/>
                <a:gd name="connsiteX2" fmla="*/ 8486193 w 8486193"/>
                <a:gd name="connsiteY2" fmla="*/ 6308188 h 6423976"/>
                <a:gd name="connsiteX3" fmla="*/ 8416745 w 8486193"/>
                <a:gd name="connsiteY3" fmla="*/ 138882 h 6423976"/>
                <a:gd name="connsiteX4" fmla="*/ 3 w 8486193"/>
                <a:gd name="connsiteY4" fmla="*/ 3 h 6423976"/>
                <a:gd name="connsiteX0" fmla="*/ 10681 w 8496871"/>
                <a:gd name="connsiteY0" fmla="*/ 3 h 6423990"/>
                <a:gd name="connsiteX1" fmla="*/ 1447 w 8496871"/>
                <a:gd name="connsiteY1" fmla="*/ 6423993 h 6423990"/>
                <a:gd name="connsiteX2" fmla="*/ 8496871 w 8496871"/>
                <a:gd name="connsiteY2" fmla="*/ 6308188 h 6423990"/>
                <a:gd name="connsiteX3" fmla="*/ 8427423 w 8496871"/>
                <a:gd name="connsiteY3" fmla="*/ 138882 h 6423990"/>
                <a:gd name="connsiteX4" fmla="*/ 10681 w 8496871"/>
                <a:gd name="connsiteY4" fmla="*/ 3 h 6423990"/>
                <a:gd name="connsiteX0" fmla="*/ 10681 w 8508366"/>
                <a:gd name="connsiteY0" fmla="*/ 3 h 6423990"/>
                <a:gd name="connsiteX1" fmla="*/ 1447 w 8508366"/>
                <a:gd name="connsiteY1" fmla="*/ 6423993 h 6423990"/>
                <a:gd name="connsiteX2" fmla="*/ 8496871 w 8508366"/>
                <a:gd name="connsiteY2" fmla="*/ 6308188 h 6423990"/>
                <a:gd name="connsiteX3" fmla="*/ 8508363 w 8508366"/>
                <a:gd name="connsiteY3" fmla="*/ 208707 h 6423990"/>
                <a:gd name="connsiteX4" fmla="*/ 10681 w 8508366"/>
                <a:gd name="connsiteY4" fmla="*/ 3 h 6423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508366" h="6423990">
                  <a:moveTo>
                    <a:pt x="10681" y="3"/>
                  </a:moveTo>
                  <a:cubicBezTo>
                    <a:pt x="18142" y="2141326"/>
                    <a:pt x="-6014" y="4282670"/>
                    <a:pt x="1447" y="6423993"/>
                  </a:cubicBezTo>
                  <a:lnTo>
                    <a:pt x="8496871" y="6308188"/>
                  </a:lnTo>
                  <a:cubicBezTo>
                    <a:pt x="8500702" y="4275028"/>
                    <a:pt x="8504532" y="2241867"/>
                    <a:pt x="8508363" y="208707"/>
                  </a:cubicBezTo>
                  <a:lnTo>
                    <a:pt x="10681" y="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415CFFFD-D24F-4D34-9237-D76083B5D294}"/>
                </a:ext>
              </a:extLst>
            </p:cNvPr>
            <p:cNvSpPr/>
            <p:nvPr userDrawn="1"/>
          </p:nvSpPr>
          <p:spPr>
            <a:xfrm>
              <a:off x="8620635" y="103977"/>
              <a:ext cx="553673" cy="553673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707D217-2AB5-46E8-9C12-4504461C9626}"/>
                </a:ext>
              </a:extLst>
            </p:cNvPr>
            <p:cNvSpPr/>
            <p:nvPr userDrawn="1"/>
          </p:nvSpPr>
          <p:spPr>
            <a:xfrm>
              <a:off x="8620635" y="103819"/>
              <a:ext cx="554041" cy="554041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FFFFE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BFDACAE-FFCA-4540-B02E-7784428003E3}"/>
              </a:ext>
            </a:extLst>
          </p:cNvPr>
          <p:cNvSpPr/>
          <p:nvPr userDrawn="1"/>
        </p:nvSpPr>
        <p:spPr>
          <a:xfrm>
            <a:off x="-15315" y="186280"/>
            <a:ext cx="8124669" cy="553998"/>
          </a:xfrm>
          <a:custGeom>
            <a:avLst/>
            <a:gdLst>
              <a:gd name="connsiteX0" fmla="*/ 104172 w 8669438"/>
              <a:gd name="connsiteY0" fmla="*/ 0 h 6423949"/>
              <a:gd name="connsiteX1" fmla="*/ 0 w 8669438"/>
              <a:gd name="connsiteY1" fmla="*/ 6423949 h 6423949"/>
              <a:gd name="connsiteX2" fmla="*/ 8669438 w 8669438"/>
              <a:gd name="connsiteY2" fmla="*/ 6308202 h 6423949"/>
              <a:gd name="connsiteX3" fmla="*/ 8599990 w 8669438"/>
              <a:gd name="connsiteY3" fmla="*/ 138896 h 6423949"/>
              <a:gd name="connsiteX4" fmla="*/ 104172 w 8669438"/>
              <a:gd name="connsiteY4" fmla="*/ 0 h 6423949"/>
              <a:gd name="connsiteX0" fmla="*/ 16157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16157 w 8581423"/>
              <a:gd name="connsiteY4" fmla="*/ 0 h 6423949"/>
              <a:gd name="connsiteX0" fmla="*/ 79025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79025 w 8581423"/>
              <a:gd name="connsiteY4" fmla="*/ 0 h 6423949"/>
              <a:gd name="connsiteX0" fmla="*/ 36589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36589 w 8581423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476821 w 8546269"/>
              <a:gd name="connsiteY3" fmla="*/ 138896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96393 w 8546269"/>
              <a:gd name="connsiteY3" fmla="*/ 138898 h 6423949"/>
              <a:gd name="connsiteX4" fmla="*/ 1435 w 8546269"/>
              <a:gd name="connsiteY4" fmla="*/ 0 h 6423949"/>
              <a:gd name="connsiteX0" fmla="*/ 1435 w 8546269"/>
              <a:gd name="connsiteY0" fmla="*/ 26944 h 6450893"/>
              <a:gd name="connsiteX1" fmla="*/ 2567 w 8546269"/>
              <a:gd name="connsiteY1" fmla="*/ 6450893 h 6450893"/>
              <a:gd name="connsiteX2" fmla="*/ 8546269 w 8546269"/>
              <a:gd name="connsiteY2" fmla="*/ 6335146 h 6450893"/>
              <a:gd name="connsiteX3" fmla="*/ 8276650 w 8546269"/>
              <a:gd name="connsiteY3" fmla="*/ 0 h 6450893"/>
              <a:gd name="connsiteX4" fmla="*/ 1435 w 8546269"/>
              <a:gd name="connsiteY4" fmla="*/ 26944 h 6450893"/>
              <a:gd name="connsiteX0" fmla="*/ 1435 w 8546269"/>
              <a:gd name="connsiteY0" fmla="*/ 82225 h 6506174"/>
              <a:gd name="connsiteX1" fmla="*/ 2567 w 8546269"/>
              <a:gd name="connsiteY1" fmla="*/ 6506174 h 6506174"/>
              <a:gd name="connsiteX2" fmla="*/ 8546269 w 8546269"/>
              <a:gd name="connsiteY2" fmla="*/ 6390427 h 6506174"/>
              <a:gd name="connsiteX3" fmla="*/ 8266777 w 8546269"/>
              <a:gd name="connsiteY3" fmla="*/ 0 h 6506174"/>
              <a:gd name="connsiteX4" fmla="*/ 1435 w 8546269"/>
              <a:gd name="connsiteY4" fmla="*/ 82225 h 6506174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66777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47032 w 8546269"/>
              <a:gd name="connsiteY3" fmla="*/ 28337 h 6423949"/>
              <a:gd name="connsiteX4" fmla="*/ 1435 w 8546269"/>
              <a:gd name="connsiteY4" fmla="*/ 0 h 6423949"/>
              <a:gd name="connsiteX0" fmla="*/ 1435 w 8546269"/>
              <a:gd name="connsiteY0" fmla="*/ 54584 h 6478533"/>
              <a:gd name="connsiteX1" fmla="*/ 2567 w 8546269"/>
              <a:gd name="connsiteY1" fmla="*/ 6478533 h 6478533"/>
              <a:gd name="connsiteX2" fmla="*/ 8546269 w 8546269"/>
              <a:gd name="connsiteY2" fmla="*/ 6362786 h 6478533"/>
              <a:gd name="connsiteX3" fmla="*/ 8227286 w 8546269"/>
              <a:gd name="connsiteY3" fmla="*/ 0 h 6478533"/>
              <a:gd name="connsiteX4" fmla="*/ 1435 w 8546269"/>
              <a:gd name="connsiteY4" fmla="*/ 54584 h 6478533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237159 w 8566014"/>
              <a:gd name="connsiteY3" fmla="*/ 55977 h 6423949"/>
              <a:gd name="connsiteX4" fmla="*/ 1435 w 8566014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467083 w 8566014"/>
              <a:gd name="connsiteY3" fmla="*/ 55984 h 6423949"/>
              <a:gd name="connsiteX4" fmla="*/ 1435 w 8566014"/>
              <a:gd name="connsiteY4" fmla="*/ 0 h 6423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66014" h="6423949">
                <a:moveTo>
                  <a:pt x="1435" y="0"/>
                </a:moveTo>
                <a:cubicBezTo>
                  <a:pt x="-3951" y="2141316"/>
                  <a:pt x="7953" y="4282633"/>
                  <a:pt x="2567" y="6423949"/>
                </a:cubicBezTo>
                <a:lnTo>
                  <a:pt x="8566014" y="6391129"/>
                </a:lnTo>
                <a:lnTo>
                  <a:pt x="8467083" y="55984"/>
                </a:lnTo>
                <a:lnTo>
                  <a:pt x="1435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2000" b="1">
              <a:solidFill>
                <a:srgbClr val="FFFFFF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4614A73F-E4AA-4E4C-905C-FB87F1B610E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3201" y="234234"/>
            <a:ext cx="7701237" cy="45808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000" b="0" baseline="0">
                <a:ln w="12700">
                  <a:solidFill>
                    <a:schemeClr val="bg2"/>
                  </a:solidFill>
                </a:ln>
                <a:solidFill>
                  <a:schemeClr val="bg2"/>
                </a:solidFill>
                <a:latin typeface="ABeeZee" panose="020B0604020202020204" charset="0"/>
              </a:defRPr>
            </a:lvl1pPr>
            <a:lvl5pPr>
              <a:defRPr/>
            </a:lvl5pPr>
          </a:lstStyle>
          <a:p>
            <a:pPr lvl="0"/>
            <a:r>
              <a:rPr lang="en-US"/>
              <a:t>Enter Title Here</a:t>
            </a:r>
            <a:endParaRPr lang="en-GB"/>
          </a:p>
        </p:txBody>
      </p:sp>
      <p:sp>
        <p:nvSpPr>
          <p:cNvPr id="24" name="Subtitle 8">
            <a:extLst>
              <a:ext uri="{FF2B5EF4-FFF2-40B4-BE49-F238E27FC236}">
                <a16:creationId xmlns:a16="http://schemas.microsoft.com/office/drawing/2014/main" id="{8A174F1D-FF00-467F-86DC-6D2DDB3AA919}"/>
              </a:ext>
            </a:extLst>
          </p:cNvPr>
          <p:cNvSpPr txBox="1">
            <a:spLocks/>
          </p:cNvSpPr>
          <p:nvPr userDrawn="1"/>
        </p:nvSpPr>
        <p:spPr>
          <a:xfrm>
            <a:off x="9447918" y="6595204"/>
            <a:ext cx="581483" cy="2583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ctr">
              <a:lnSpc>
                <a:spcPct val="120000"/>
              </a:lnSpc>
              <a:spcAft>
                <a:spcPts val="1200"/>
              </a:spcAft>
              <a:defRPr/>
            </a:pPr>
            <a:fld id="{4ED6C2F0-FBD1-426F-9B4C-B8329A4C5625}" type="slidenum">
              <a:rPr lang="en-US" sz="900" b="1">
                <a:solidFill>
                  <a:schemeClr val="bg2"/>
                </a:solidFill>
                <a:latin typeface="ABeeZee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pPr algn="ctr">
                <a:lnSpc>
                  <a:spcPct val="120000"/>
                </a:lnSpc>
                <a:spcAft>
                  <a:spcPts val="1200"/>
                </a:spcAft>
                <a:defRPr/>
              </a:pPr>
              <a:t>‹#›</a:t>
            </a:fld>
            <a:r>
              <a:rPr lang="en-US" sz="900" b="1">
                <a:solidFill>
                  <a:schemeClr val="bg2"/>
                </a:solidFill>
                <a:latin typeface="ABeeZee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endParaRPr lang="en-GB" sz="1050">
              <a:solidFill>
                <a:schemeClr val="bg2"/>
              </a:solidFill>
              <a:latin typeface="ABeeZee" panose="02000000000000000000" pitchFamily="2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Icon&#10;&#10;Description automatically generated">
            <a:extLst>
              <a:ext uri="{FF2B5EF4-FFF2-40B4-BE49-F238E27FC236}">
                <a16:creationId xmlns:a16="http://schemas.microsoft.com/office/drawing/2014/main" id="{BAB1A25C-E1E5-3095-F229-538C1722CEC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15474" y="168761"/>
            <a:ext cx="363996" cy="438366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328C08F3-3943-2A97-183A-E67B871B44A6}"/>
              </a:ext>
            </a:extLst>
          </p:cNvPr>
          <p:cNvSpPr/>
          <p:nvPr userDrawn="1"/>
        </p:nvSpPr>
        <p:spPr>
          <a:xfrm rot="5400000">
            <a:off x="6522419" y="3174221"/>
            <a:ext cx="6581973" cy="221221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D3A1988-4C35-1646-0209-E52E4FEE75E3}"/>
              </a:ext>
            </a:extLst>
          </p:cNvPr>
          <p:cNvSpPr/>
          <p:nvPr userDrawn="1"/>
        </p:nvSpPr>
        <p:spPr>
          <a:xfrm rot="5400000">
            <a:off x="6522420" y="3174221"/>
            <a:ext cx="6581973" cy="2212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A4F10F7-E3A0-A6F7-FA9B-8FB2751E03F1}"/>
              </a:ext>
            </a:extLst>
          </p:cNvPr>
          <p:cNvSpPr/>
          <p:nvPr userDrawn="1"/>
        </p:nvSpPr>
        <p:spPr>
          <a:xfrm rot="5400000">
            <a:off x="6522419" y="3174221"/>
            <a:ext cx="6581973" cy="221221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466D1E3-517B-A2C7-25E7-EFA7F731BDC9}"/>
              </a:ext>
            </a:extLst>
          </p:cNvPr>
          <p:cNvSpPr/>
          <p:nvPr userDrawn="1"/>
        </p:nvSpPr>
        <p:spPr>
          <a:xfrm rot="5400000">
            <a:off x="8660258" y="3094868"/>
            <a:ext cx="2194560" cy="35330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pc="50" baseline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E0DED0D-BC10-9BE0-198A-7320E31B6494}"/>
              </a:ext>
            </a:extLst>
          </p:cNvPr>
          <p:cNvSpPr txBox="1"/>
          <p:nvPr userDrawn="1"/>
        </p:nvSpPr>
        <p:spPr>
          <a:xfrm rot="16200000">
            <a:off x="8652632" y="3102243"/>
            <a:ext cx="219456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>
                <a:solidFill>
                  <a:schemeClr val="tx1"/>
                </a:solidFill>
                <a:latin typeface="ABeeZee" panose="020B0604020202020204" charset="0"/>
              </a:rPr>
              <a:t>Year [X]: Spring</a:t>
            </a:r>
            <a:endParaRPr lang="en-GB" sz="1600" b="1">
              <a:solidFill>
                <a:schemeClr val="tx1"/>
              </a:solidFill>
              <a:latin typeface="ABeeZee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10121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cher Summ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E8D28F58-D3C9-4831-A6A2-45D69F5FF99D}"/>
              </a:ext>
            </a:extLst>
          </p:cNvPr>
          <p:cNvGrpSpPr/>
          <p:nvPr userDrawn="1"/>
        </p:nvGrpSpPr>
        <p:grpSpPr>
          <a:xfrm>
            <a:off x="8354347" y="-9236"/>
            <a:ext cx="1065321" cy="748952"/>
            <a:chOff x="8354346" y="-8675"/>
            <a:chExt cx="1065321" cy="748952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62ACE61-AEFC-4173-A16A-57A130848E54}"/>
                </a:ext>
              </a:extLst>
            </p:cNvPr>
            <p:cNvSpPr/>
            <p:nvPr userDrawn="1"/>
          </p:nvSpPr>
          <p:spPr>
            <a:xfrm rot="16200000">
              <a:off x="8512531" y="-166860"/>
              <a:ext cx="748952" cy="1065321"/>
            </a:xfrm>
            <a:custGeom>
              <a:avLst/>
              <a:gdLst>
                <a:gd name="connsiteX0" fmla="*/ 104172 w 8669438"/>
                <a:gd name="connsiteY0" fmla="*/ 0 h 6423949"/>
                <a:gd name="connsiteX1" fmla="*/ 0 w 8669438"/>
                <a:gd name="connsiteY1" fmla="*/ 6423949 h 6423949"/>
                <a:gd name="connsiteX2" fmla="*/ 8669438 w 8669438"/>
                <a:gd name="connsiteY2" fmla="*/ 6308202 h 6423949"/>
                <a:gd name="connsiteX3" fmla="*/ 8599990 w 8669438"/>
                <a:gd name="connsiteY3" fmla="*/ 138896 h 6423949"/>
                <a:gd name="connsiteX4" fmla="*/ 104172 w 8669438"/>
                <a:gd name="connsiteY4" fmla="*/ 0 h 6423949"/>
                <a:gd name="connsiteX0" fmla="*/ 183248 w 8669438"/>
                <a:gd name="connsiteY0" fmla="*/ 3 h 6423935"/>
                <a:gd name="connsiteX1" fmla="*/ 0 w 8669438"/>
                <a:gd name="connsiteY1" fmla="*/ 6423935 h 6423935"/>
                <a:gd name="connsiteX2" fmla="*/ 8669438 w 8669438"/>
                <a:gd name="connsiteY2" fmla="*/ 6308188 h 6423935"/>
                <a:gd name="connsiteX3" fmla="*/ 8599990 w 8669438"/>
                <a:gd name="connsiteY3" fmla="*/ 138882 h 6423935"/>
                <a:gd name="connsiteX4" fmla="*/ 183248 w 8669438"/>
                <a:gd name="connsiteY4" fmla="*/ 3 h 6423935"/>
                <a:gd name="connsiteX0" fmla="*/ 25077 w 8511267"/>
                <a:gd name="connsiteY0" fmla="*/ 3 h 6441408"/>
                <a:gd name="connsiteX1" fmla="*/ -3 w 8511267"/>
                <a:gd name="connsiteY1" fmla="*/ 6441405 h 6441408"/>
                <a:gd name="connsiteX2" fmla="*/ 8511267 w 8511267"/>
                <a:gd name="connsiteY2" fmla="*/ 6308188 h 6441408"/>
                <a:gd name="connsiteX3" fmla="*/ 8441819 w 8511267"/>
                <a:gd name="connsiteY3" fmla="*/ 138882 h 6441408"/>
                <a:gd name="connsiteX4" fmla="*/ 25077 w 8511267"/>
                <a:gd name="connsiteY4" fmla="*/ 3 h 6441408"/>
                <a:gd name="connsiteX0" fmla="*/ 3 w 8486193"/>
                <a:gd name="connsiteY0" fmla="*/ 3 h 6423976"/>
                <a:gd name="connsiteX1" fmla="*/ 22387 w 8486193"/>
                <a:gd name="connsiteY1" fmla="*/ 6423973 h 6423976"/>
                <a:gd name="connsiteX2" fmla="*/ 8486193 w 8486193"/>
                <a:gd name="connsiteY2" fmla="*/ 6308188 h 6423976"/>
                <a:gd name="connsiteX3" fmla="*/ 8416745 w 8486193"/>
                <a:gd name="connsiteY3" fmla="*/ 138882 h 6423976"/>
                <a:gd name="connsiteX4" fmla="*/ 3 w 8486193"/>
                <a:gd name="connsiteY4" fmla="*/ 3 h 6423976"/>
                <a:gd name="connsiteX0" fmla="*/ 10681 w 8496871"/>
                <a:gd name="connsiteY0" fmla="*/ 3 h 6423990"/>
                <a:gd name="connsiteX1" fmla="*/ 1447 w 8496871"/>
                <a:gd name="connsiteY1" fmla="*/ 6423993 h 6423990"/>
                <a:gd name="connsiteX2" fmla="*/ 8496871 w 8496871"/>
                <a:gd name="connsiteY2" fmla="*/ 6308188 h 6423990"/>
                <a:gd name="connsiteX3" fmla="*/ 8427423 w 8496871"/>
                <a:gd name="connsiteY3" fmla="*/ 138882 h 6423990"/>
                <a:gd name="connsiteX4" fmla="*/ 10681 w 8496871"/>
                <a:gd name="connsiteY4" fmla="*/ 3 h 6423990"/>
                <a:gd name="connsiteX0" fmla="*/ 10681 w 8508366"/>
                <a:gd name="connsiteY0" fmla="*/ 3 h 6423990"/>
                <a:gd name="connsiteX1" fmla="*/ 1447 w 8508366"/>
                <a:gd name="connsiteY1" fmla="*/ 6423993 h 6423990"/>
                <a:gd name="connsiteX2" fmla="*/ 8496871 w 8508366"/>
                <a:gd name="connsiteY2" fmla="*/ 6308188 h 6423990"/>
                <a:gd name="connsiteX3" fmla="*/ 8508363 w 8508366"/>
                <a:gd name="connsiteY3" fmla="*/ 208707 h 6423990"/>
                <a:gd name="connsiteX4" fmla="*/ 10681 w 8508366"/>
                <a:gd name="connsiteY4" fmla="*/ 3 h 6423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508366" h="6423990">
                  <a:moveTo>
                    <a:pt x="10681" y="3"/>
                  </a:moveTo>
                  <a:cubicBezTo>
                    <a:pt x="18142" y="2141326"/>
                    <a:pt x="-6014" y="4282670"/>
                    <a:pt x="1447" y="6423993"/>
                  </a:cubicBezTo>
                  <a:lnTo>
                    <a:pt x="8496871" y="6308188"/>
                  </a:lnTo>
                  <a:cubicBezTo>
                    <a:pt x="8500702" y="4275028"/>
                    <a:pt x="8504532" y="2241867"/>
                    <a:pt x="8508363" y="208707"/>
                  </a:cubicBezTo>
                  <a:lnTo>
                    <a:pt x="10681" y="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415CFFFD-D24F-4D34-9237-D76083B5D294}"/>
                </a:ext>
              </a:extLst>
            </p:cNvPr>
            <p:cNvSpPr/>
            <p:nvPr userDrawn="1"/>
          </p:nvSpPr>
          <p:spPr>
            <a:xfrm>
              <a:off x="8620635" y="103977"/>
              <a:ext cx="553673" cy="553673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707D217-2AB5-46E8-9C12-4504461C9626}"/>
                </a:ext>
              </a:extLst>
            </p:cNvPr>
            <p:cNvSpPr/>
            <p:nvPr userDrawn="1"/>
          </p:nvSpPr>
          <p:spPr>
            <a:xfrm>
              <a:off x="8620635" y="103819"/>
              <a:ext cx="554041" cy="554041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FFFFE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BFDACAE-FFCA-4540-B02E-7784428003E3}"/>
              </a:ext>
            </a:extLst>
          </p:cNvPr>
          <p:cNvSpPr/>
          <p:nvPr userDrawn="1"/>
        </p:nvSpPr>
        <p:spPr>
          <a:xfrm>
            <a:off x="-15315" y="186280"/>
            <a:ext cx="8124669" cy="553998"/>
          </a:xfrm>
          <a:custGeom>
            <a:avLst/>
            <a:gdLst>
              <a:gd name="connsiteX0" fmla="*/ 104172 w 8669438"/>
              <a:gd name="connsiteY0" fmla="*/ 0 h 6423949"/>
              <a:gd name="connsiteX1" fmla="*/ 0 w 8669438"/>
              <a:gd name="connsiteY1" fmla="*/ 6423949 h 6423949"/>
              <a:gd name="connsiteX2" fmla="*/ 8669438 w 8669438"/>
              <a:gd name="connsiteY2" fmla="*/ 6308202 h 6423949"/>
              <a:gd name="connsiteX3" fmla="*/ 8599990 w 8669438"/>
              <a:gd name="connsiteY3" fmla="*/ 138896 h 6423949"/>
              <a:gd name="connsiteX4" fmla="*/ 104172 w 8669438"/>
              <a:gd name="connsiteY4" fmla="*/ 0 h 6423949"/>
              <a:gd name="connsiteX0" fmla="*/ 16157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16157 w 8581423"/>
              <a:gd name="connsiteY4" fmla="*/ 0 h 6423949"/>
              <a:gd name="connsiteX0" fmla="*/ 79025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79025 w 8581423"/>
              <a:gd name="connsiteY4" fmla="*/ 0 h 6423949"/>
              <a:gd name="connsiteX0" fmla="*/ 36589 w 8581423"/>
              <a:gd name="connsiteY0" fmla="*/ 0 h 6423949"/>
              <a:gd name="connsiteX1" fmla="*/ 0 w 8581423"/>
              <a:gd name="connsiteY1" fmla="*/ 6423949 h 6423949"/>
              <a:gd name="connsiteX2" fmla="*/ 8581423 w 8581423"/>
              <a:gd name="connsiteY2" fmla="*/ 6308202 h 6423949"/>
              <a:gd name="connsiteX3" fmla="*/ 8511975 w 8581423"/>
              <a:gd name="connsiteY3" fmla="*/ 138896 h 6423949"/>
              <a:gd name="connsiteX4" fmla="*/ 36589 w 8581423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476821 w 8546269"/>
              <a:gd name="connsiteY3" fmla="*/ 138896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96393 w 8546269"/>
              <a:gd name="connsiteY3" fmla="*/ 138898 h 6423949"/>
              <a:gd name="connsiteX4" fmla="*/ 1435 w 8546269"/>
              <a:gd name="connsiteY4" fmla="*/ 0 h 6423949"/>
              <a:gd name="connsiteX0" fmla="*/ 1435 w 8546269"/>
              <a:gd name="connsiteY0" fmla="*/ 26944 h 6450893"/>
              <a:gd name="connsiteX1" fmla="*/ 2567 w 8546269"/>
              <a:gd name="connsiteY1" fmla="*/ 6450893 h 6450893"/>
              <a:gd name="connsiteX2" fmla="*/ 8546269 w 8546269"/>
              <a:gd name="connsiteY2" fmla="*/ 6335146 h 6450893"/>
              <a:gd name="connsiteX3" fmla="*/ 8276650 w 8546269"/>
              <a:gd name="connsiteY3" fmla="*/ 0 h 6450893"/>
              <a:gd name="connsiteX4" fmla="*/ 1435 w 8546269"/>
              <a:gd name="connsiteY4" fmla="*/ 26944 h 6450893"/>
              <a:gd name="connsiteX0" fmla="*/ 1435 w 8546269"/>
              <a:gd name="connsiteY0" fmla="*/ 82225 h 6506174"/>
              <a:gd name="connsiteX1" fmla="*/ 2567 w 8546269"/>
              <a:gd name="connsiteY1" fmla="*/ 6506174 h 6506174"/>
              <a:gd name="connsiteX2" fmla="*/ 8546269 w 8546269"/>
              <a:gd name="connsiteY2" fmla="*/ 6390427 h 6506174"/>
              <a:gd name="connsiteX3" fmla="*/ 8266777 w 8546269"/>
              <a:gd name="connsiteY3" fmla="*/ 0 h 6506174"/>
              <a:gd name="connsiteX4" fmla="*/ 1435 w 8546269"/>
              <a:gd name="connsiteY4" fmla="*/ 82225 h 6506174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66777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47032 w 8546269"/>
              <a:gd name="connsiteY3" fmla="*/ 28337 h 6423949"/>
              <a:gd name="connsiteX4" fmla="*/ 1435 w 8546269"/>
              <a:gd name="connsiteY4" fmla="*/ 0 h 6423949"/>
              <a:gd name="connsiteX0" fmla="*/ 1435 w 8546269"/>
              <a:gd name="connsiteY0" fmla="*/ 54584 h 6478533"/>
              <a:gd name="connsiteX1" fmla="*/ 2567 w 8546269"/>
              <a:gd name="connsiteY1" fmla="*/ 6478533 h 6478533"/>
              <a:gd name="connsiteX2" fmla="*/ 8546269 w 8546269"/>
              <a:gd name="connsiteY2" fmla="*/ 6362786 h 6478533"/>
              <a:gd name="connsiteX3" fmla="*/ 8227286 w 8546269"/>
              <a:gd name="connsiteY3" fmla="*/ 0 h 6478533"/>
              <a:gd name="connsiteX4" fmla="*/ 1435 w 8546269"/>
              <a:gd name="connsiteY4" fmla="*/ 54584 h 6478533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46269"/>
              <a:gd name="connsiteY0" fmla="*/ 0 h 6423949"/>
              <a:gd name="connsiteX1" fmla="*/ 2567 w 8546269"/>
              <a:gd name="connsiteY1" fmla="*/ 6423949 h 6423949"/>
              <a:gd name="connsiteX2" fmla="*/ 8546269 w 8546269"/>
              <a:gd name="connsiteY2" fmla="*/ 6308202 h 6423949"/>
              <a:gd name="connsiteX3" fmla="*/ 8237159 w 8546269"/>
              <a:gd name="connsiteY3" fmla="*/ 55977 h 6423949"/>
              <a:gd name="connsiteX4" fmla="*/ 1435 w 8546269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237159 w 8566014"/>
              <a:gd name="connsiteY3" fmla="*/ 55977 h 6423949"/>
              <a:gd name="connsiteX4" fmla="*/ 1435 w 8566014"/>
              <a:gd name="connsiteY4" fmla="*/ 0 h 6423949"/>
              <a:gd name="connsiteX0" fmla="*/ 1435 w 8566014"/>
              <a:gd name="connsiteY0" fmla="*/ 0 h 6423949"/>
              <a:gd name="connsiteX1" fmla="*/ 2567 w 8566014"/>
              <a:gd name="connsiteY1" fmla="*/ 6423949 h 6423949"/>
              <a:gd name="connsiteX2" fmla="*/ 8566014 w 8566014"/>
              <a:gd name="connsiteY2" fmla="*/ 6391129 h 6423949"/>
              <a:gd name="connsiteX3" fmla="*/ 8467083 w 8566014"/>
              <a:gd name="connsiteY3" fmla="*/ 55984 h 6423949"/>
              <a:gd name="connsiteX4" fmla="*/ 1435 w 8566014"/>
              <a:gd name="connsiteY4" fmla="*/ 0 h 6423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66014" h="6423949">
                <a:moveTo>
                  <a:pt x="1435" y="0"/>
                </a:moveTo>
                <a:cubicBezTo>
                  <a:pt x="-3951" y="2141316"/>
                  <a:pt x="7953" y="4282633"/>
                  <a:pt x="2567" y="6423949"/>
                </a:cubicBezTo>
                <a:lnTo>
                  <a:pt x="8566014" y="6391129"/>
                </a:lnTo>
                <a:lnTo>
                  <a:pt x="8467083" y="55984"/>
                </a:lnTo>
                <a:lnTo>
                  <a:pt x="1435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2000" b="1">
              <a:solidFill>
                <a:srgbClr val="FFFFFF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4614A73F-E4AA-4E4C-905C-FB87F1B610E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3201" y="234234"/>
            <a:ext cx="7701237" cy="45808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000" b="0" baseline="0">
                <a:ln w="12700">
                  <a:solidFill>
                    <a:schemeClr val="bg2"/>
                  </a:solidFill>
                </a:ln>
                <a:solidFill>
                  <a:schemeClr val="bg2"/>
                </a:solidFill>
                <a:latin typeface="ABeeZee" panose="020B0604020202020204" charset="0"/>
              </a:defRPr>
            </a:lvl1pPr>
            <a:lvl5pPr>
              <a:defRPr/>
            </a:lvl5pPr>
          </a:lstStyle>
          <a:p>
            <a:pPr lvl="0"/>
            <a:r>
              <a:rPr lang="en-US"/>
              <a:t>Enter Title Here</a:t>
            </a:r>
            <a:endParaRPr lang="en-GB"/>
          </a:p>
        </p:txBody>
      </p:sp>
      <p:sp>
        <p:nvSpPr>
          <p:cNvPr id="24" name="Subtitle 8">
            <a:extLst>
              <a:ext uri="{FF2B5EF4-FFF2-40B4-BE49-F238E27FC236}">
                <a16:creationId xmlns:a16="http://schemas.microsoft.com/office/drawing/2014/main" id="{8A174F1D-FF00-467F-86DC-6D2DDB3AA919}"/>
              </a:ext>
            </a:extLst>
          </p:cNvPr>
          <p:cNvSpPr txBox="1">
            <a:spLocks/>
          </p:cNvSpPr>
          <p:nvPr userDrawn="1"/>
        </p:nvSpPr>
        <p:spPr>
          <a:xfrm>
            <a:off x="9447918" y="6595204"/>
            <a:ext cx="581483" cy="2583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ctr">
              <a:lnSpc>
                <a:spcPct val="120000"/>
              </a:lnSpc>
              <a:spcAft>
                <a:spcPts val="1200"/>
              </a:spcAft>
              <a:defRPr/>
            </a:pPr>
            <a:fld id="{4ED6C2F0-FBD1-426F-9B4C-B8329A4C5625}" type="slidenum">
              <a:rPr lang="en-US" sz="900" b="1">
                <a:solidFill>
                  <a:schemeClr val="bg2"/>
                </a:solidFill>
                <a:latin typeface="ABeeZee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pPr algn="ctr">
                <a:lnSpc>
                  <a:spcPct val="120000"/>
                </a:lnSpc>
                <a:spcAft>
                  <a:spcPts val="1200"/>
                </a:spcAft>
                <a:defRPr/>
              </a:pPr>
              <a:t>‹#›</a:t>
            </a:fld>
            <a:r>
              <a:rPr lang="en-US" sz="900" b="1">
                <a:solidFill>
                  <a:schemeClr val="bg2"/>
                </a:solidFill>
                <a:latin typeface="ABeeZee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endParaRPr lang="en-GB" sz="1050">
              <a:solidFill>
                <a:schemeClr val="bg2"/>
              </a:solidFill>
              <a:latin typeface="ABeeZee" panose="02000000000000000000" pitchFamily="2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Icon&#10;&#10;Description automatically generated">
            <a:extLst>
              <a:ext uri="{FF2B5EF4-FFF2-40B4-BE49-F238E27FC236}">
                <a16:creationId xmlns:a16="http://schemas.microsoft.com/office/drawing/2014/main" id="{BAB1A25C-E1E5-3095-F229-538C1722CEC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15474" y="168761"/>
            <a:ext cx="363996" cy="438366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328C08F3-3943-2A97-183A-E67B871B44A6}"/>
              </a:ext>
            </a:extLst>
          </p:cNvPr>
          <p:cNvSpPr/>
          <p:nvPr userDrawn="1"/>
        </p:nvSpPr>
        <p:spPr>
          <a:xfrm rot="5400000">
            <a:off x="6522419" y="3174221"/>
            <a:ext cx="6581973" cy="221221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D3A1988-4C35-1646-0209-E52E4FEE75E3}"/>
              </a:ext>
            </a:extLst>
          </p:cNvPr>
          <p:cNvSpPr/>
          <p:nvPr userDrawn="1"/>
        </p:nvSpPr>
        <p:spPr>
          <a:xfrm rot="5400000">
            <a:off x="6522420" y="3174221"/>
            <a:ext cx="6581973" cy="2212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A4F10F7-E3A0-A6F7-FA9B-8FB2751E03F1}"/>
              </a:ext>
            </a:extLst>
          </p:cNvPr>
          <p:cNvSpPr/>
          <p:nvPr userDrawn="1"/>
        </p:nvSpPr>
        <p:spPr>
          <a:xfrm rot="5400000">
            <a:off x="6522419" y="3174221"/>
            <a:ext cx="6581973" cy="221221"/>
          </a:xfrm>
          <a:prstGeom prst="rect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70CD5BE-0CC7-C964-13DD-A9D6444FD772}"/>
              </a:ext>
            </a:extLst>
          </p:cNvPr>
          <p:cNvSpPr/>
          <p:nvPr userDrawn="1"/>
        </p:nvSpPr>
        <p:spPr>
          <a:xfrm rot="5400000">
            <a:off x="8656291" y="5300551"/>
            <a:ext cx="2202489" cy="35330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pc="50" baseline="0">
              <a:latin typeface="ABeeZee" panose="020B0604020202020204" charset="0"/>
              <a:ea typeface="Roboto" panose="02000000000000000000" pitchFamily="2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25D4B74-9317-12CC-D5C7-23BB953BB2D8}"/>
              </a:ext>
            </a:extLst>
          </p:cNvPr>
          <p:cNvSpPr txBox="1"/>
          <p:nvPr userDrawn="1"/>
        </p:nvSpPr>
        <p:spPr>
          <a:xfrm rot="16200000">
            <a:off x="8652632" y="5328563"/>
            <a:ext cx="219456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>
                <a:solidFill>
                  <a:schemeClr val="tx1"/>
                </a:solidFill>
                <a:latin typeface="ABeeZee" panose="020B0604020202020204" charset="0"/>
              </a:rPr>
              <a:t>Year [X]: Summer</a:t>
            </a:r>
            <a:endParaRPr lang="en-GB" sz="1600" b="1">
              <a:solidFill>
                <a:schemeClr val="tx1"/>
              </a:solidFill>
              <a:latin typeface="ABeeZee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0489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DA7E4AB-284A-9FAD-5D81-D3947C793E48}"/>
              </a:ext>
            </a:extLst>
          </p:cNvPr>
          <p:cNvSpPr/>
          <p:nvPr userDrawn="1"/>
        </p:nvSpPr>
        <p:spPr>
          <a:xfrm>
            <a:off x="49939" y="279647"/>
            <a:ext cx="6203769" cy="410012"/>
          </a:xfrm>
          <a:custGeom>
            <a:avLst/>
            <a:gdLst>
              <a:gd name="connsiteX0" fmla="*/ 0 w 6901416"/>
              <a:gd name="connsiteY0" fmla="*/ 0 h 866547"/>
              <a:gd name="connsiteX1" fmla="*/ 6901416 w 6901416"/>
              <a:gd name="connsiteY1" fmla="*/ 0 h 866547"/>
              <a:gd name="connsiteX2" fmla="*/ 6901416 w 6901416"/>
              <a:gd name="connsiteY2" fmla="*/ 866547 h 866547"/>
              <a:gd name="connsiteX3" fmla="*/ 0 w 6901416"/>
              <a:gd name="connsiteY3" fmla="*/ 866547 h 866547"/>
              <a:gd name="connsiteX4" fmla="*/ 0 w 6901416"/>
              <a:gd name="connsiteY4" fmla="*/ 0 h 866547"/>
              <a:gd name="connsiteX0" fmla="*/ 0 w 6901416"/>
              <a:gd name="connsiteY0" fmla="*/ 0 h 866547"/>
              <a:gd name="connsiteX1" fmla="*/ 6855696 w 6901416"/>
              <a:gd name="connsiteY1" fmla="*/ 0 h 866547"/>
              <a:gd name="connsiteX2" fmla="*/ 6901416 w 6901416"/>
              <a:gd name="connsiteY2" fmla="*/ 866547 h 866547"/>
              <a:gd name="connsiteX3" fmla="*/ 0 w 6901416"/>
              <a:gd name="connsiteY3" fmla="*/ 866547 h 866547"/>
              <a:gd name="connsiteX4" fmla="*/ 0 w 6901416"/>
              <a:gd name="connsiteY4" fmla="*/ 0 h 866547"/>
              <a:gd name="connsiteX0" fmla="*/ 0 w 6901416"/>
              <a:gd name="connsiteY0" fmla="*/ 0 h 866547"/>
              <a:gd name="connsiteX1" fmla="*/ 6836646 w 6901416"/>
              <a:gd name="connsiteY1" fmla="*/ 0 h 866547"/>
              <a:gd name="connsiteX2" fmla="*/ 6901416 w 6901416"/>
              <a:gd name="connsiteY2" fmla="*/ 866547 h 866547"/>
              <a:gd name="connsiteX3" fmla="*/ 0 w 6901416"/>
              <a:gd name="connsiteY3" fmla="*/ 866547 h 866547"/>
              <a:gd name="connsiteX4" fmla="*/ 0 w 6901416"/>
              <a:gd name="connsiteY4" fmla="*/ 0 h 866547"/>
              <a:gd name="connsiteX0" fmla="*/ 0 w 6901416"/>
              <a:gd name="connsiteY0" fmla="*/ 0 h 866547"/>
              <a:gd name="connsiteX1" fmla="*/ 6754730 w 6901416"/>
              <a:gd name="connsiteY1" fmla="*/ 0 h 866547"/>
              <a:gd name="connsiteX2" fmla="*/ 6901416 w 6901416"/>
              <a:gd name="connsiteY2" fmla="*/ 866547 h 866547"/>
              <a:gd name="connsiteX3" fmla="*/ 0 w 6901416"/>
              <a:gd name="connsiteY3" fmla="*/ 866547 h 866547"/>
              <a:gd name="connsiteX4" fmla="*/ 0 w 6901416"/>
              <a:gd name="connsiteY4" fmla="*/ 0 h 8665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01416" h="866547">
                <a:moveTo>
                  <a:pt x="0" y="0"/>
                </a:moveTo>
                <a:lnTo>
                  <a:pt x="6754730" y="0"/>
                </a:lnTo>
                <a:lnTo>
                  <a:pt x="6901416" y="866547"/>
                </a:lnTo>
                <a:lnTo>
                  <a:pt x="0" y="866547"/>
                </a:lnTo>
                <a:lnTo>
                  <a:pt x="0" y="0"/>
                </a:lnTo>
                <a:close/>
              </a:path>
            </a:pathLst>
          </a:custGeom>
          <a:solidFill>
            <a:sysClr val="window" lastClr="FFFFFF">
              <a:lumMod val="95000"/>
            </a:sysClr>
          </a:solidFill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E0AD36F-9F47-93E7-68DA-9D31B04EC20F}"/>
              </a:ext>
            </a:extLst>
          </p:cNvPr>
          <p:cNvSpPr/>
          <p:nvPr userDrawn="1"/>
        </p:nvSpPr>
        <p:spPr>
          <a:xfrm>
            <a:off x="49939" y="50141"/>
            <a:ext cx="9806122" cy="6528212"/>
          </a:xfrm>
          <a:prstGeom prst="rect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5BE6A53E-99FE-A687-A6B5-360D0D4A5C39}"/>
              </a:ext>
            </a:extLst>
          </p:cNvPr>
          <p:cNvGrpSpPr/>
          <p:nvPr userDrawn="1"/>
        </p:nvGrpSpPr>
        <p:grpSpPr>
          <a:xfrm>
            <a:off x="-746166" y="6217602"/>
            <a:ext cx="1555380" cy="1321435"/>
            <a:chOff x="-746166" y="6217602"/>
            <a:chExt cx="1555380" cy="1321435"/>
          </a:xfrm>
        </p:grpSpPr>
        <p:sp>
          <p:nvSpPr>
            <p:cNvPr id="10" name="Arc 9">
              <a:extLst>
                <a:ext uri="{FF2B5EF4-FFF2-40B4-BE49-F238E27FC236}">
                  <a16:creationId xmlns:a16="http://schemas.microsoft.com/office/drawing/2014/main" id="{5DBE3411-C1D7-86A2-0A20-2E651C6D6FF9}"/>
                </a:ext>
              </a:extLst>
            </p:cNvPr>
            <p:cNvSpPr/>
            <p:nvPr userDrawn="1"/>
          </p:nvSpPr>
          <p:spPr>
            <a:xfrm>
              <a:off x="-746166" y="6217602"/>
              <a:ext cx="1555380" cy="1321435"/>
            </a:xfrm>
            <a:prstGeom prst="arc">
              <a:avLst>
                <a:gd name="adj1" fmla="val 16252508"/>
                <a:gd name="adj2" fmla="val 20226505"/>
              </a:avLst>
            </a:prstGeom>
            <a:solidFill>
              <a:sysClr val="window" lastClr="FFFFFF"/>
            </a:solidFill>
            <a:ln w="1905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wrap="square" rtlCol="0" anchor="ctr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D8B8BE7F-5AB1-2D98-875E-543856FE6B4A}"/>
                </a:ext>
              </a:extLst>
            </p:cNvPr>
            <p:cNvSpPr/>
            <p:nvPr userDrawn="1"/>
          </p:nvSpPr>
          <p:spPr>
            <a:xfrm>
              <a:off x="6125" y="6227445"/>
              <a:ext cx="45719" cy="87630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12" name="Picture 11" descr="Shape&#10;&#10;Description automatically generated with medium confidence">
            <a:extLst>
              <a:ext uri="{FF2B5EF4-FFF2-40B4-BE49-F238E27FC236}">
                <a16:creationId xmlns:a16="http://schemas.microsoft.com/office/drawing/2014/main" id="{83D9C042-77C2-0EB6-F1E0-1B462CE63F93}"/>
              </a:ext>
            </a:extLst>
          </p:cNvPr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19" y="6388663"/>
            <a:ext cx="560705" cy="379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3083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kern="1200">
          <a:solidFill>
            <a:schemeClr val="bg1"/>
          </a:solidFill>
          <a:latin typeface="ABeeZee" panose="020B0604020202020204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1000" kern="1200">
          <a:solidFill>
            <a:schemeClr val="bg1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000" kern="1200">
          <a:solidFill>
            <a:schemeClr val="bg1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000" kern="1200">
          <a:solidFill>
            <a:schemeClr val="bg1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000" kern="1200">
          <a:solidFill>
            <a:schemeClr val="bg1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000" kern="1200">
          <a:solidFill>
            <a:schemeClr val="bg1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>
            <a:extLst>
              <a:ext uri="{FF2B5EF4-FFF2-40B4-BE49-F238E27FC236}">
                <a16:creationId xmlns:a16="http://schemas.microsoft.com/office/drawing/2014/main" id="{49E67B62-9F08-42F6-8135-B253C57580AD}"/>
              </a:ext>
            </a:extLst>
          </p:cNvPr>
          <p:cNvSpPr/>
          <p:nvPr userDrawn="1"/>
        </p:nvSpPr>
        <p:spPr>
          <a:xfrm>
            <a:off x="0" y="0"/>
            <a:ext cx="9921315" cy="6858000"/>
          </a:xfrm>
          <a:custGeom>
            <a:avLst/>
            <a:gdLst>
              <a:gd name="connsiteX0" fmla="*/ 0 w 9921315"/>
              <a:gd name="connsiteY0" fmla="*/ 0 h 6858000"/>
              <a:gd name="connsiteX1" fmla="*/ 9921315 w 9921315"/>
              <a:gd name="connsiteY1" fmla="*/ 0 h 6858000"/>
              <a:gd name="connsiteX2" fmla="*/ 9921315 w 9921315"/>
              <a:gd name="connsiteY2" fmla="*/ 6858000 h 6858000"/>
              <a:gd name="connsiteX3" fmla="*/ 0 w 9921315"/>
              <a:gd name="connsiteY3" fmla="*/ 6858000 h 6858000"/>
              <a:gd name="connsiteX4" fmla="*/ 0 w 9921315"/>
              <a:gd name="connsiteY4" fmla="*/ 0 h 6858000"/>
              <a:gd name="connsiteX5" fmla="*/ 94716 w 9921315"/>
              <a:gd name="connsiteY5" fmla="*/ 92308 h 6858000"/>
              <a:gd name="connsiteX6" fmla="*/ 94716 w 9921315"/>
              <a:gd name="connsiteY6" fmla="*/ 6771640 h 6858000"/>
              <a:gd name="connsiteX7" fmla="*/ 9811285 w 9921315"/>
              <a:gd name="connsiteY7" fmla="*/ 6771640 h 6858000"/>
              <a:gd name="connsiteX8" fmla="*/ 9811285 w 9921315"/>
              <a:gd name="connsiteY8" fmla="*/ 92308 h 6858000"/>
              <a:gd name="connsiteX9" fmla="*/ 94716 w 9921315"/>
              <a:gd name="connsiteY9" fmla="*/ 92308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1315" h="6858000">
                <a:moveTo>
                  <a:pt x="0" y="0"/>
                </a:moveTo>
                <a:lnTo>
                  <a:pt x="9921315" y="0"/>
                </a:lnTo>
                <a:lnTo>
                  <a:pt x="9921315" y="6858000"/>
                </a:lnTo>
                <a:lnTo>
                  <a:pt x="0" y="6858000"/>
                </a:lnTo>
                <a:lnTo>
                  <a:pt x="0" y="0"/>
                </a:lnTo>
                <a:close/>
                <a:moveTo>
                  <a:pt x="94716" y="92308"/>
                </a:moveTo>
                <a:lnTo>
                  <a:pt x="94716" y="6771640"/>
                </a:lnTo>
                <a:lnTo>
                  <a:pt x="9811285" y="6771640"/>
                </a:lnTo>
                <a:lnTo>
                  <a:pt x="9811285" y="92308"/>
                </a:lnTo>
                <a:lnTo>
                  <a:pt x="94716" y="92308"/>
                </a:lnTo>
                <a:close/>
              </a:path>
            </a:pathLst>
          </a:custGeom>
          <a:solidFill>
            <a:srgbClr val="C2C2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33D9D60-35E7-4DD1-9362-5CC11EFD1459}"/>
              </a:ext>
            </a:extLst>
          </p:cNvPr>
          <p:cNvSpPr/>
          <p:nvPr userDrawn="1"/>
        </p:nvSpPr>
        <p:spPr>
          <a:xfrm rot="10800000">
            <a:off x="292963" y="6567595"/>
            <a:ext cx="9631878" cy="29756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GB">
              <a:solidFill>
                <a:srgbClr val="323232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829CE7C-04F8-43ED-804F-2456F7A4ECBC}"/>
              </a:ext>
            </a:extLst>
          </p:cNvPr>
          <p:cNvCxnSpPr>
            <a:cxnSpLocks/>
          </p:cNvCxnSpPr>
          <p:nvPr userDrawn="1"/>
        </p:nvCxnSpPr>
        <p:spPr>
          <a:xfrm>
            <a:off x="47610" y="6530513"/>
            <a:ext cx="9858390" cy="0"/>
          </a:xfrm>
          <a:prstGeom prst="line">
            <a:avLst/>
          </a:prstGeom>
          <a:ln w="88900">
            <a:solidFill>
              <a:srgbClr val="C2C2C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526CF58C-35B7-4ACA-9825-902E71CDE024}"/>
              </a:ext>
            </a:extLst>
          </p:cNvPr>
          <p:cNvSpPr txBox="1">
            <a:spLocks/>
          </p:cNvSpPr>
          <p:nvPr userDrawn="1"/>
        </p:nvSpPr>
        <p:spPr>
          <a:xfrm>
            <a:off x="2026583" y="6594683"/>
            <a:ext cx="5852834" cy="270314"/>
          </a:xfrm>
          <a:prstGeom prst="rect">
            <a:avLst/>
          </a:prstGeom>
        </p:spPr>
        <p:txBody>
          <a:bodyPr anchor="ctr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000" b="0" kern="1200">
                <a:ln w="12700">
                  <a:solidFill>
                    <a:srgbClr val="565656"/>
                  </a:solidFill>
                </a:ln>
                <a:solidFill>
                  <a:srgbClr val="565656"/>
                </a:solidFill>
                <a:latin typeface="ABeeZee" panose="02000000000000000000" pitchFamily="2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900" b="1">
                <a:ln w="12700">
                  <a:noFill/>
                </a:ln>
                <a:solidFill>
                  <a:schemeClr val="bg2"/>
                </a:solidFill>
              </a:rPr>
              <a:t>Teacher Pack  |  Geography  |  Year 7  |  Spring 1 |  </a:t>
            </a:r>
            <a:r>
              <a:rPr lang="en-US" sz="900" b="1">
                <a:ln w="12700">
                  <a:noFill/>
                </a:ln>
                <a:solidFill>
                  <a:schemeClr val="accent1"/>
                </a:solidFill>
              </a:rPr>
              <a:t>Unit title </a:t>
            </a:r>
            <a:endParaRPr lang="en-GB" sz="900" b="1">
              <a:ln w="12700">
                <a:noFill/>
              </a:ln>
              <a:solidFill>
                <a:schemeClr val="accent1"/>
              </a:solidFill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43F0249-84CA-4B40-8804-94DB2F65435D}"/>
              </a:ext>
            </a:extLst>
          </p:cNvPr>
          <p:cNvGrpSpPr/>
          <p:nvPr userDrawn="1"/>
        </p:nvGrpSpPr>
        <p:grpSpPr>
          <a:xfrm>
            <a:off x="-636252" y="6270116"/>
            <a:ext cx="1260323" cy="1192859"/>
            <a:chOff x="-2681662" y="4062078"/>
            <a:chExt cx="2019221" cy="1911133"/>
          </a:xfrm>
        </p:grpSpPr>
        <p:sp>
          <p:nvSpPr>
            <p:cNvPr id="16" name="Arc 15">
              <a:extLst>
                <a:ext uri="{FF2B5EF4-FFF2-40B4-BE49-F238E27FC236}">
                  <a16:creationId xmlns:a16="http://schemas.microsoft.com/office/drawing/2014/main" id="{C896CECD-A647-464D-81EC-D38BFAE0CB48}"/>
                </a:ext>
              </a:extLst>
            </p:cNvPr>
            <p:cNvSpPr/>
            <p:nvPr userDrawn="1"/>
          </p:nvSpPr>
          <p:spPr>
            <a:xfrm>
              <a:off x="-2681662" y="4062078"/>
              <a:ext cx="2019221" cy="1911133"/>
            </a:xfrm>
            <a:prstGeom prst="arc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 sz="1800"/>
            </a:p>
          </p:txBody>
        </p:sp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6EEA78AC-65D9-4545-82DA-EF2FDADF97D1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6708"/>
            <a:stretch/>
          </p:blipFill>
          <p:spPr>
            <a:xfrm>
              <a:off x="-1586015" y="4352552"/>
              <a:ext cx="731916" cy="588654"/>
            </a:xfrm>
            <a:prstGeom prst="rect">
              <a:avLst/>
            </a:prstGeom>
          </p:spPr>
        </p:pic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1AC45D1-8A1B-2FE6-98EA-07500312CC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7" y="103235"/>
            <a:ext cx="8543925" cy="5242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D6B593-A629-3962-1B97-99ADA71BB8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038" y="627458"/>
            <a:ext cx="8543925" cy="1382430"/>
          </a:xfrm>
          <a:prstGeom prst="rect">
            <a:avLst/>
          </a:prstGeom>
        </p:spPr>
        <p:txBody>
          <a:bodyPr vert="horz" lIns="91440" tIns="45720" rIns="91440" bIns="45720" rtlCol="0">
            <a:sp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3" r:id="rId3"/>
    <p:sldLayoutId id="2147483674" r:id="rId4"/>
    <p:sldLayoutId id="2147483675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kern="1200">
          <a:solidFill>
            <a:schemeClr val="bg1"/>
          </a:solidFill>
          <a:latin typeface="ABeeZee" panose="020B0604020202020204" charset="0"/>
          <a:ea typeface="Roboto" panose="02000000000000000000" pitchFamily="2" charset="0"/>
          <a:cs typeface="Roboto" panose="02000000000000000000" pitchFamily="2" charset="0"/>
        </a:defRPr>
      </a:lvl1pPr>
    </p:titleStyle>
    <p:bodyStyle>
      <a:lvl1pPr marL="0" indent="0" algn="l" defTabSz="914400" rtl="0" eaLnBrk="1" latinLnBrk="0" hangingPunct="1">
        <a:lnSpc>
          <a:spcPct val="130000"/>
        </a:lnSpc>
        <a:spcBef>
          <a:spcPts val="0"/>
        </a:spcBef>
        <a:spcAft>
          <a:spcPts val="600"/>
        </a:spcAft>
        <a:buFont typeface="Arial" panose="020B0604020202020204" pitchFamily="34" charset="0"/>
        <a:buNone/>
        <a:defRPr sz="1000" kern="1200">
          <a:solidFill>
            <a:schemeClr val="bg1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1pPr>
      <a:lvl2pPr marL="685800" indent="-228600" algn="l" defTabSz="914400" rtl="0" eaLnBrk="1" latinLnBrk="0" hangingPunct="1">
        <a:lnSpc>
          <a:spcPct val="13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000" kern="1200">
          <a:solidFill>
            <a:schemeClr val="bg1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2pPr>
      <a:lvl3pPr marL="1143000" indent="-228600" algn="l" defTabSz="914400" rtl="0" eaLnBrk="1" latinLnBrk="0" hangingPunct="1">
        <a:lnSpc>
          <a:spcPct val="13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000" kern="1200">
          <a:solidFill>
            <a:schemeClr val="bg1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3pPr>
      <a:lvl4pPr marL="1600200" indent="-228600" algn="l" defTabSz="914400" rtl="0" eaLnBrk="1" latinLnBrk="0" hangingPunct="1">
        <a:lnSpc>
          <a:spcPct val="13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000" kern="1200">
          <a:solidFill>
            <a:schemeClr val="bg1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4pPr>
      <a:lvl5pPr marL="2057400" indent="-228600" algn="l" defTabSz="914400" rtl="0" eaLnBrk="1" latinLnBrk="0" hangingPunct="1">
        <a:lnSpc>
          <a:spcPct val="13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000" kern="1200">
          <a:solidFill>
            <a:schemeClr val="bg1"/>
          </a:solidFill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E7EA37-F999-402D-450A-751E42868A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7">
            <a:extLst>
              <a:ext uri="{FF2B5EF4-FFF2-40B4-BE49-F238E27FC236}">
                <a16:creationId xmlns:a16="http://schemas.microsoft.com/office/drawing/2014/main" id="{D208053F-EADE-7BAF-06CA-983690FB2F4A}"/>
              </a:ext>
            </a:extLst>
          </p:cNvPr>
          <p:cNvSpPr txBox="1">
            <a:spLocks/>
          </p:cNvSpPr>
          <p:nvPr/>
        </p:nvSpPr>
        <p:spPr>
          <a:xfrm>
            <a:off x="464637" y="1068679"/>
            <a:ext cx="8742556" cy="19756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wrap="square" lIns="91440" tIns="45720" rIns="91440" bIns="45720" rtlCol="0" anchor="ctr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3200" b="1" spc="100" dirty="0">
                <a:solidFill>
                  <a:schemeClr val="bg1"/>
                </a:solidFill>
                <a:effectLst/>
                <a:highlight>
                  <a:srgbClr val="CAC4E2"/>
                </a:highlight>
                <a:latin typeface="Abeezee"/>
                <a:ea typeface="Andika"/>
                <a:cs typeface="Andika"/>
              </a:rPr>
              <a:t>Year 9 Core Knowledge </a:t>
            </a:r>
            <a:r>
              <a:rPr lang="en-US" sz="3200" b="1" spc="100" dirty="0">
                <a:solidFill>
                  <a:schemeClr val="bg1"/>
                </a:solidFill>
                <a:effectLst/>
                <a:latin typeface="Abeezee"/>
                <a:ea typeface="Andika"/>
                <a:cs typeface="Andika"/>
              </a:rPr>
              <a:t>Booklet</a:t>
            </a:r>
            <a:endParaRPr lang="en-GB" sz="1200" dirty="0">
              <a:solidFill>
                <a:schemeClr val="bg1"/>
              </a:solidFill>
              <a:effectLst/>
              <a:latin typeface="Abeezee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F185C82-FA05-58D2-DC3B-6F0AB51B5D36}"/>
              </a:ext>
            </a:extLst>
          </p:cNvPr>
          <p:cNvSpPr txBox="1"/>
          <p:nvPr/>
        </p:nvSpPr>
        <p:spPr>
          <a:xfrm>
            <a:off x="122663" y="211873"/>
            <a:ext cx="23306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</a:rPr>
              <a:t>Geography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0C173DB-3D1B-7B47-26C5-FDDAC15DAC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4877643"/>
              </p:ext>
            </p:extLst>
          </p:nvPr>
        </p:nvGraphicFramePr>
        <p:xfrm>
          <a:off x="464637" y="3249986"/>
          <a:ext cx="8742558" cy="2199753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4371279">
                  <a:extLst>
                    <a:ext uri="{9D8B030D-6E8A-4147-A177-3AD203B41FA5}">
                      <a16:colId xmlns:a16="http://schemas.microsoft.com/office/drawing/2014/main" val="3221006937"/>
                    </a:ext>
                  </a:extLst>
                </a:gridCol>
                <a:gridCol w="4371279">
                  <a:extLst>
                    <a:ext uri="{9D8B030D-6E8A-4147-A177-3AD203B41FA5}">
                      <a16:colId xmlns:a16="http://schemas.microsoft.com/office/drawing/2014/main" val="1076409870"/>
                    </a:ext>
                  </a:extLst>
                </a:gridCol>
              </a:tblGrid>
              <a:tr h="733251">
                <a:tc>
                  <a:txBody>
                    <a:bodyPr/>
                    <a:lstStyle/>
                    <a:p>
                      <a:r>
                        <a:rPr lang="en-GB" sz="2000" dirty="0">
                          <a:solidFill>
                            <a:schemeClr val="bg1"/>
                          </a:solidFill>
                        </a:rPr>
                        <a:t>Unit 1: Climate Change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>
                          <a:solidFill>
                            <a:schemeClr val="bg1"/>
                          </a:solidFill>
                        </a:rPr>
                        <a:t>CC1-CC6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5204140"/>
                  </a:ext>
                </a:extLst>
              </a:tr>
              <a:tr h="733251">
                <a:tc>
                  <a:txBody>
                    <a:bodyPr/>
                    <a:lstStyle/>
                    <a:p>
                      <a:r>
                        <a:rPr lang="en-GB" sz="2000" b="1" dirty="0">
                          <a:solidFill>
                            <a:schemeClr val="bg1"/>
                          </a:solidFill>
                        </a:rPr>
                        <a:t>Unit 2: NEEs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1" dirty="0">
                          <a:solidFill>
                            <a:schemeClr val="bg1"/>
                          </a:solidFill>
                        </a:rPr>
                        <a:t>N1-N6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3886294"/>
                  </a:ext>
                </a:extLst>
              </a:tr>
              <a:tr h="733251">
                <a:tc>
                  <a:txBody>
                    <a:bodyPr/>
                    <a:lstStyle/>
                    <a:p>
                      <a:endParaRPr lang="en-GB" sz="20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1007997"/>
                  </a:ext>
                </a:extLst>
              </a:tr>
            </a:tbl>
          </a:graphicData>
        </a:graphic>
      </p:graphicFrame>
      <p:grpSp>
        <p:nvGrpSpPr>
          <p:cNvPr id="7" name="Group 6">
            <a:extLst>
              <a:ext uri="{FF2B5EF4-FFF2-40B4-BE49-F238E27FC236}">
                <a16:creationId xmlns:a16="http://schemas.microsoft.com/office/drawing/2014/main" id="{B7B7A2C1-1EFB-4320-4F0A-30A050EFEEA9}"/>
              </a:ext>
            </a:extLst>
          </p:cNvPr>
          <p:cNvGrpSpPr/>
          <p:nvPr/>
        </p:nvGrpSpPr>
        <p:grpSpPr>
          <a:xfrm>
            <a:off x="7950820" y="192065"/>
            <a:ext cx="1702416" cy="1249650"/>
            <a:chOff x="4069964" y="1546359"/>
            <a:chExt cx="1600200" cy="1143001"/>
          </a:xfrm>
        </p:grpSpPr>
        <p:pic>
          <p:nvPicPr>
            <p:cNvPr id="8" name="Graphic 7">
              <a:extLst>
                <a:ext uri="{FF2B5EF4-FFF2-40B4-BE49-F238E27FC236}">
                  <a16:creationId xmlns:a16="http://schemas.microsoft.com/office/drawing/2014/main" id="{CDE83D8C-7425-6841-AE49-4BBD369B486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4069964" y="1546360"/>
              <a:ext cx="1600200" cy="1143000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90F58A11-AD98-AF7D-9569-2EC902BB6670}"/>
                </a:ext>
              </a:extLst>
            </p:cNvPr>
            <p:cNvSpPr txBox="1"/>
            <p:nvPr/>
          </p:nvSpPr>
          <p:spPr>
            <a:xfrm rot="16200000">
              <a:off x="3683697" y="1974262"/>
              <a:ext cx="1143001" cy="28719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ts val="16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+mj-lt"/>
                  <a:ea typeface="Roboto" panose="02000000000000000000" pitchFamily="2" charset="0"/>
                  <a:cs typeface="+mn-lt"/>
                </a:rPr>
                <a:t>Geography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637939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A5405D-F829-BB5E-6A89-48265C9465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7">
            <a:extLst>
              <a:ext uri="{FF2B5EF4-FFF2-40B4-BE49-F238E27FC236}">
                <a16:creationId xmlns:a16="http://schemas.microsoft.com/office/drawing/2014/main" id="{2066724A-0C4D-E5A4-6FE9-66A844547744}"/>
              </a:ext>
            </a:extLst>
          </p:cNvPr>
          <p:cNvSpPr txBox="1">
            <a:spLocks/>
          </p:cNvSpPr>
          <p:nvPr/>
        </p:nvSpPr>
        <p:spPr>
          <a:xfrm>
            <a:off x="88357" y="189262"/>
            <a:ext cx="5876025" cy="57404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spc="100" dirty="0">
                <a:solidFill>
                  <a:schemeClr val="bg1"/>
                </a:solidFill>
                <a:effectLst/>
                <a:latin typeface="Abeezee"/>
                <a:ea typeface="Andika"/>
                <a:cs typeface="Andika"/>
              </a:rPr>
              <a:t>N1: Core knowledge</a:t>
            </a:r>
            <a:endParaRPr lang="en-GB" sz="900" dirty="0">
              <a:solidFill>
                <a:schemeClr val="bg1"/>
              </a:solidFill>
              <a:effectLst/>
              <a:latin typeface="Abeezee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4863F40-AE83-A20C-E0F5-67EA0A630A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4329983"/>
              </p:ext>
            </p:extLst>
          </p:nvPr>
        </p:nvGraphicFramePr>
        <p:xfrm>
          <a:off x="208114" y="882290"/>
          <a:ext cx="9389110" cy="575058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15338">
                  <a:extLst>
                    <a:ext uri="{9D8B030D-6E8A-4147-A177-3AD203B41FA5}">
                      <a16:colId xmlns:a16="http://schemas.microsoft.com/office/drawing/2014/main" val="1420931062"/>
                    </a:ext>
                  </a:extLst>
                </a:gridCol>
                <a:gridCol w="3473772">
                  <a:extLst>
                    <a:ext uri="{9D8B030D-6E8A-4147-A177-3AD203B41FA5}">
                      <a16:colId xmlns:a16="http://schemas.microsoft.com/office/drawing/2014/main" val="2027424462"/>
                    </a:ext>
                  </a:extLst>
                </a:gridCol>
              </a:tblGrid>
              <a:tr h="374271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Question</a:t>
                      </a:r>
                    </a:p>
                  </a:txBody>
                  <a:tcPr marL="6350" marR="6350" marT="6350" marB="0" anchor="ctr">
                    <a:solidFill>
                      <a:srgbClr val="CAC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Correct answer</a:t>
                      </a:r>
                    </a:p>
                  </a:txBody>
                  <a:tcPr marL="6350" marR="6350" marT="6350" marB="0" anchor="ctr">
                    <a:solidFill>
                      <a:srgbClr val="CAC4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4984386"/>
                  </a:ext>
                </a:extLst>
              </a:tr>
              <a:tr h="49272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1. BRIC stands for BRAZIL, RUSSIA, INDIA and…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CHINA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48864664"/>
                  </a:ext>
                </a:extLst>
              </a:tr>
              <a:tr h="46912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2. MINT stands for MEXICO, NIGERIA, TURKEY and…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INDONESIA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9582880"/>
                  </a:ext>
                </a:extLst>
              </a:tr>
              <a:tr h="413468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3. Having a large coastline means a county can builds ports and…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Trade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271581267"/>
                  </a:ext>
                </a:extLst>
              </a:tr>
              <a:tr h="50093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4</a:t>
                      </a:r>
                      <a:r>
                        <a:rPr lang="en-GB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. True or False: </a:t>
                      </a: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Emerging countries have large young populations.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True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543428876"/>
                  </a:ext>
                </a:extLst>
              </a:tr>
              <a:tr h="79532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5. When goods are sold to another country this is known as…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Exports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53162726"/>
                  </a:ext>
                </a:extLst>
              </a:tr>
              <a:tr h="32748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6. When goods are brought by a country this is known as…</a:t>
                      </a:r>
                    </a:p>
                    <a:p>
                      <a:pPr algn="l" fontAlgn="ctr">
                        <a:buNone/>
                      </a:pPr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Imports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800685102"/>
                  </a:ext>
                </a:extLst>
              </a:tr>
              <a:tr h="35956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7. Emerging countries tend to have a larger land mass and access to…</a:t>
                      </a:r>
                    </a:p>
                    <a:p>
                      <a:pPr algn="l" fontAlgn="ctr">
                        <a:buNone/>
                      </a:pPr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Natural resources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56419151"/>
                  </a:ext>
                </a:extLst>
              </a:tr>
              <a:tr h="75909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8. The average age you are expected to live to in a country is known as…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Life expectancy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60243487"/>
                  </a:ext>
                </a:extLst>
              </a:tr>
              <a:tr h="32748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9. The percentage of people who can read and write in a country is known as the…</a:t>
                      </a:r>
                    </a:p>
                    <a:p>
                      <a:pPr algn="l" fontAlgn="ctr">
                        <a:buNone/>
                      </a:pPr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Literacy rate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49478895"/>
                  </a:ext>
                </a:extLst>
              </a:tr>
              <a:tr h="327487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10. The total value of goods and services sold by a country in a year is known as…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GDP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7624384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89836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D00DB2-A978-D3CD-3059-596C137966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7">
            <a:extLst>
              <a:ext uri="{FF2B5EF4-FFF2-40B4-BE49-F238E27FC236}">
                <a16:creationId xmlns:a16="http://schemas.microsoft.com/office/drawing/2014/main" id="{64880F14-223E-46C4-7C3C-CC2242B38165}"/>
              </a:ext>
            </a:extLst>
          </p:cNvPr>
          <p:cNvSpPr txBox="1">
            <a:spLocks/>
          </p:cNvSpPr>
          <p:nvPr/>
        </p:nvSpPr>
        <p:spPr>
          <a:xfrm>
            <a:off x="88357" y="189262"/>
            <a:ext cx="5876025" cy="57404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spc="100" dirty="0">
                <a:solidFill>
                  <a:schemeClr val="bg1"/>
                </a:solidFill>
                <a:effectLst/>
                <a:latin typeface="Abeezee"/>
                <a:ea typeface="Andika"/>
                <a:cs typeface="Andika"/>
              </a:rPr>
              <a:t>N2: Core knowledge</a:t>
            </a:r>
            <a:endParaRPr lang="en-GB" sz="900" dirty="0">
              <a:solidFill>
                <a:schemeClr val="bg1"/>
              </a:solidFill>
              <a:effectLst/>
              <a:latin typeface="Abeezee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C05F8CD-32C7-AE13-5D33-F9F074EEEE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7916808"/>
              </p:ext>
            </p:extLst>
          </p:nvPr>
        </p:nvGraphicFramePr>
        <p:xfrm>
          <a:off x="208114" y="882290"/>
          <a:ext cx="9389110" cy="553722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15338">
                  <a:extLst>
                    <a:ext uri="{9D8B030D-6E8A-4147-A177-3AD203B41FA5}">
                      <a16:colId xmlns:a16="http://schemas.microsoft.com/office/drawing/2014/main" val="1420931062"/>
                    </a:ext>
                  </a:extLst>
                </a:gridCol>
                <a:gridCol w="3473772">
                  <a:extLst>
                    <a:ext uri="{9D8B030D-6E8A-4147-A177-3AD203B41FA5}">
                      <a16:colId xmlns:a16="http://schemas.microsoft.com/office/drawing/2014/main" val="2027424462"/>
                    </a:ext>
                  </a:extLst>
                </a:gridCol>
              </a:tblGrid>
              <a:tr h="374271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Question</a:t>
                      </a:r>
                    </a:p>
                  </a:txBody>
                  <a:tcPr marL="6350" marR="6350" marT="6350" marB="0" anchor="ctr">
                    <a:solidFill>
                      <a:srgbClr val="CAC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Correct answer</a:t>
                      </a:r>
                    </a:p>
                  </a:txBody>
                  <a:tcPr marL="6350" marR="6350" marT="6350" marB="0" anchor="ctr">
                    <a:solidFill>
                      <a:srgbClr val="CAC4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4984386"/>
                  </a:ext>
                </a:extLst>
              </a:tr>
              <a:tr h="49272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1. The emerging country located in west Africa is…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Nigeria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48864664"/>
                  </a:ext>
                </a:extLst>
              </a:tr>
              <a:tr h="46912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2. The emerging country which is in South America and is home to the Amazon Rainforest is…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Brazil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9582880"/>
                  </a:ext>
                </a:extLst>
              </a:tr>
              <a:tr h="413468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3. The emerging country found in North America is…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Mexio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271581267"/>
                  </a:ext>
                </a:extLst>
              </a:tr>
              <a:tr h="50093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4. The emerging country with the largest population (1.4 billion) is…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India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543428876"/>
                  </a:ext>
                </a:extLst>
              </a:tr>
              <a:tr h="79532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5. The emerging country which is the worlds largest exporter is…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China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53162726"/>
                  </a:ext>
                </a:extLst>
              </a:tr>
              <a:tr h="32748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6. Tax that comes from working people is known as…</a:t>
                      </a:r>
                    </a:p>
                    <a:p>
                      <a:pPr algn="l" fontAlgn="ctr">
                        <a:buNone/>
                      </a:pPr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Income tax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800685102"/>
                  </a:ext>
                </a:extLst>
              </a:tr>
              <a:tr h="35956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7. The money the government makes from tax is known as…</a:t>
                      </a:r>
                    </a:p>
                    <a:p>
                      <a:pPr algn="l" fontAlgn="ctr">
                        <a:buNone/>
                      </a:pPr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Government Revenue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56419151"/>
                  </a:ext>
                </a:extLst>
              </a:tr>
              <a:tr h="75909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8. Industries which collect raw materials are…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Primary industries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60243487"/>
                  </a:ext>
                </a:extLst>
              </a:tr>
              <a:tr h="32748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9. Industries which provide a service are…</a:t>
                      </a:r>
                    </a:p>
                    <a:p>
                      <a:pPr algn="l" fontAlgn="ctr">
                        <a:buNone/>
                      </a:pPr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Tertiary industries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49478895"/>
                  </a:ext>
                </a:extLst>
              </a:tr>
              <a:tr h="327487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10. Industries which manufacture goods are…</a:t>
                      </a:r>
                    </a:p>
                    <a:p>
                      <a:pPr algn="l" fontAlgn="ctr"/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Secondary industries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7624384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68698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FACD3D-4D39-37E2-C64D-1A165FD489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7">
            <a:extLst>
              <a:ext uri="{FF2B5EF4-FFF2-40B4-BE49-F238E27FC236}">
                <a16:creationId xmlns:a16="http://schemas.microsoft.com/office/drawing/2014/main" id="{F31D323E-0DBC-6302-23B3-1037471B02E4}"/>
              </a:ext>
            </a:extLst>
          </p:cNvPr>
          <p:cNvSpPr txBox="1">
            <a:spLocks/>
          </p:cNvSpPr>
          <p:nvPr/>
        </p:nvSpPr>
        <p:spPr>
          <a:xfrm>
            <a:off x="88357" y="189262"/>
            <a:ext cx="5876025" cy="57404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spc="100" dirty="0">
                <a:solidFill>
                  <a:schemeClr val="bg1"/>
                </a:solidFill>
                <a:effectLst/>
                <a:latin typeface="Abeezee"/>
                <a:ea typeface="Andika"/>
                <a:cs typeface="Andika"/>
              </a:rPr>
              <a:t>N3: Core knowledge</a:t>
            </a:r>
            <a:endParaRPr lang="en-GB" sz="900" dirty="0">
              <a:solidFill>
                <a:schemeClr val="bg1"/>
              </a:solidFill>
              <a:effectLst/>
              <a:latin typeface="Abeezee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E8F9EBF-54BB-CFD1-EAB8-59E9015E8F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0247085"/>
              </p:ext>
            </p:extLst>
          </p:nvPr>
        </p:nvGraphicFramePr>
        <p:xfrm>
          <a:off x="208114" y="882290"/>
          <a:ext cx="9389110" cy="553722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15338">
                  <a:extLst>
                    <a:ext uri="{9D8B030D-6E8A-4147-A177-3AD203B41FA5}">
                      <a16:colId xmlns:a16="http://schemas.microsoft.com/office/drawing/2014/main" val="1420931062"/>
                    </a:ext>
                  </a:extLst>
                </a:gridCol>
                <a:gridCol w="3473772">
                  <a:extLst>
                    <a:ext uri="{9D8B030D-6E8A-4147-A177-3AD203B41FA5}">
                      <a16:colId xmlns:a16="http://schemas.microsoft.com/office/drawing/2014/main" val="2027424462"/>
                    </a:ext>
                  </a:extLst>
                </a:gridCol>
              </a:tblGrid>
              <a:tr h="374271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Question</a:t>
                      </a:r>
                    </a:p>
                  </a:txBody>
                  <a:tcPr marL="6350" marR="6350" marT="6350" marB="0" anchor="ctr">
                    <a:solidFill>
                      <a:srgbClr val="CAC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Correct answer</a:t>
                      </a:r>
                    </a:p>
                  </a:txBody>
                  <a:tcPr marL="6350" marR="6350" marT="6350" marB="0" anchor="ctr">
                    <a:solidFill>
                      <a:srgbClr val="CAC4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4984386"/>
                  </a:ext>
                </a:extLst>
              </a:tr>
              <a:tr h="49272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1. Farming is an example of what sector of industry?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Primary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48864664"/>
                  </a:ext>
                </a:extLst>
              </a:tr>
              <a:tr h="46912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2. A car manufacturing facility is an example of what sector of industry?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Secondary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9582880"/>
                  </a:ext>
                </a:extLst>
              </a:tr>
              <a:tr h="413468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3. Teaching is an example of what sector of industry?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Teritary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271581267"/>
                  </a:ext>
                </a:extLst>
              </a:tr>
              <a:tr h="50093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4. Primary sector work in emerging countries is decreasing due to…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Mechanisation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543428876"/>
                  </a:ext>
                </a:extLst>
              </a:tr>
              <a:tr h="79532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5. People are moving to cities to look for higher paying work in the secondary sector. This is a process called…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Urbanisation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53162726"/>
                  </a:ext>
                </a:extLst>
              </a:tr>
              <a:tr h="32748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6. A reduction in the amount of tax a company must pay is called a…</a:t>
                      </a:r>
                    </a:p>
                    <a:p>
                      <a:pPr algn="l" fontAlgn="ctr">
                        <a:buNone/>
                      </a:pPr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Tax Break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800685102"/>
                  </a:ext>
                </a:extLst>
              </a:tr>
              <a:tr h="35956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7. When TNCs are offered money off the costs of exports this is called a…</a:t>
                      </a:r>
                    </a:p>
                    <a:p>
                      <a:pPr algn="l" fontAlgn="ctr">
                        <a:buNone/>
                      </a:pPr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Subsidy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56419151"/>
                  </a:ext>
                </a:extLst>
              </a:tr>
              <a:tr h="75909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8. An organisation of workers that protect the rights and interest of people employed at a company are called…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Trade Unions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60243487"/>
                  </a:ext>
                </a:extLst>
              </a:tr>
              <a:tr h="32748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9. The largest employment sector in emerging countries tends to be the…</a:t>
                      </a:r>
                    </a:p>
                    <a:p>
                      <a:pPr algn="l" fontAlgn="ctr">
                        <a:buNone/>
                      </a:pPr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Secondary Sector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49478895"/>
                  </a:ext>
                </a:extLst>
              </a:tr>
              <a:tr h="327487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10. A large company that operates across multiple countries is known as a…</a:t>
                      </a:r>
                    </a:p>
                    <a:p>
                      <a:pPr algn="l" fontAlgn="ctr"/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TNC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7624384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89440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AC3AA0-0E4A-862D-2F21-C1DCEF652F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7">
            <a:extLst>
              <a:ext uri="{FF2B5EF4-FFF2-40B4-BE49-F238E27FC236}">
                <a16:creationId xmlns:a16="http://schemas.microsoft.com/office/drawing/2014/main" id="{FACF709F-B47B-229F-984F-7718A5A9C1E7}"/>
              </a:ext>
            </a:extLst>
          </p:cNvPr>
          <p:cNvSpPr txBox="1">
            <a:spLocks/>
          </p:cNvSpPr>
          <p:nvPr/>
        </p:nvSpPr>
        <p:spPr>
          <a:xfrm>
            <a:off x="88357" y="189262"/>
            <a:ext cx="5876025" cy="57404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spc="100" dirty="0">
                <a:solidFill>
                  <a:schemeClr val="bg1"/>
                </a:solidFill>
                <a:effectLst/>
                <a:latin typeface="Abeezee"/>
                <a:ea typeface="Andika"/>
                <a:cs typeface="Andika"/>
              </a:rPr>
              <a:t>N4: Core knowledge</a:t>
            </a:r>
            <a:endParaRPr lang="en-GB" sz="900" dirty="0">
              <a:solidFill>
                <a:schemeClr val="bg1"/>
              </a:solidFill>
              <a:effectLst/>
              <a:latin typeface="Abeezee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C02E7DC-9878-E988-74F8-91032410D3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9315508"/>
              </p:ext>
            </p:extLst>
          </p:nvPr>
        </p:nvGraphicFramePr>
        <p:xfrm>
          <a:off x="208114" y="882290"/>
          <a:ext cx="9389110" cy="570232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15338">
                  <a:extLst>
                    <a:ext uri="{9D8B030D-6E8A-4147-A177-3AD203B41FA5}">
                      <a16:colId xmlns:a16="http://schemas.microsoft.com/office/drawing/2014/main" val="1420931062"/>
                    </a:ext>
                  </a:extLst>
                </a:gridCol>
                <a:gridCol w="3473772">
                  <a:extLst>
                    <a:ext uri="{9D8B030D-6E8A-4147-A177-3AD203B41FA5}">
                      <a16:colId xmlns:a16="http://schemas.microsoft.com/office/drawing/2014/main" val="2027424462"/>
                    </a:ext>
                  </a:extLst>
                </a:gridCol>
              </a:tblGrid>
              <a:tr h="374271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Question</a:t>
                      </a:r>
                    </a:p>
                  </a:txBody>
                  <a:tcPr marL="6350" marR="6350" marT="6350" marB="0" anchor="ctr">
                    <a:solidFill>
                      <a:srgbClr val="CAC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Correct answer</a:t>
                      </a:r>
                    </a:p>
                  </a:txBody>
                  <a:tcPr marL="6350" marR="6350" marT="6350" marB="0" anchor="ctr">
                    <a:solidFill>
                      <a:srgbClr val="CAC4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4984386"/>
                  </a:ext>
                </a:extLst>
              </a:tr>
              <a:tr h="49272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1. When a country allows pollution, it has low…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Environmental laws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48864664"/>
                  </a:ext>
                </a:extLst>
              </a:tr>
              <a:tr h="46912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2. If a TNC must pay less tax to a government they are getting a…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Tax break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9582880"/>
                  </a:ext>
                </a:extLst>
              </a:tr>
              <a:tr h="413468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3. People don’t get paid much in emerging country as there tends to be no…</a:t>
                      </a:r>
                    </a:p>
                    <a:p>
                      <a:pPr algn="l" fontAlgn="ctr">
                        <a:buNone/>
                      </a:pPr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Minimum Wage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271581267"/>
                  </a:ext>
                </a:extLst>
              </a:tr>
              <a:tr h="50093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4. If a government get increase revenue it can spend this on services such as education and…</a:t>
                      </a:r>
                    </a:p>
                    <a:p>
                      <a:pPr algn="l" fontAlgn="ctr">
                        <a:buNone/>
                      </a:pPr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Healthcare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543428876"/>
                  </a:ext>
                </a:extLst>
              </a:tr>
              <a:tr h="79532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5. The movement of people from rural to urban areas is known as…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Urbanisation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53162726"/>
                  </a:ext>
                </a:extLst>
              </a:tr>
              <a:tr h="32748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6. Something making someone want to leave an area is known as a…</a:t>
                      </a:r>
                    </a:p>
                    <a:p>
                      <a:pPr algn="l" fontAlgn="ctr">
                        <a:buNone/>
                      </a:pPr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Push factor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800685102"/>
                  </a:ext>
                </a:extLst>
              </a:tr>
              <a:tr h="35956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7. Something making someone want to go to an area is known as a…</a:t>
                      </a:r>
                    </a:p>
                    <a:p>
                      <a:pPr algn="l" fontAlgn="ctr">
                        <a:buNone/>
                      </a:pPr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Pull factor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56419151"/>
                  </a:ext>
                </a:extLst>
              </a:tr>
              <a:tr h="75909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8, National migration is  the movement of people in the…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Same country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60243487"/>
                  </a:ext>
                </a:extLst>
              </a:tr>
              <a:tr h="42434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9. The population in urban areas of emerging countries is….</a:t>
                      </a:r>
                    </a:p>
                    <a:p>
                      <a:pPr algn="l" fontAlgn="ctr">
                        <a:buNone/>
                      </a:pPr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Increasing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49478895"/>
                  </a:ext>
                </a:extLst>
              </a:tr>
              <a:tr h="151287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10. </a:t>
                      </a:r>
                      <a:r>
                        <a:rPr lang="en-GB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Push or Pull: </a:t>
                      </a: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A shortage of primary jobs and low wages is a…</a:t>
                      </a:r>
                    </a:p>
                    <a:p>
                      <a:pPr algn="l" fontAlgn="ctr"/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Push factor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7624384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95909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13B072-DBEE-275B-9096-A88C796B03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7">
            <a:extLst>
              <a:ext uri="{FF2B5EF4-FFF2-40B4-BE49-F238E27FC236}">
                <a16:creationId xmlns:a16="http://schemas.microsoft.com/office/drawing/2014/main" id="{C415A007-893A-8FBD-2F4D-DBDC5630A30E}"/>
              </a:ext>
            </a:extLst>
          </p:cNvPr>
          <p:cNvSpPr txBox="1">
            <a:spLocks/>
          </p:cNvSpPr>
          <p:nvPr/>
        </p:nvSpPr>
        <p:spPr>
          <a:xfrm>
            <a:off x="88357" y="189262"/>
            <a:ext cx="5876025" cy="57404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spc="100" dirty="0">
                <a:solidFill>
                  <a:schemeClr val="bg1"/>
                </a:solidFill>
                <a:effectLst/>
                <a:latin typeface="Abeezee"/>
                <a:ea typeface="Andika"/>
                <a:cs typeface="Andika"/>
              </a:rPr>
              <a:t>N5: Core knowledge</a:t>
            </a:r>
            <a:endParaRPr lang="en-GB" sz="900" dirty="0">
              <a:solidFill>
                <a:schemeClr val="bg1"/>
              </a:solidFill>
              <a:effectLst/>
              <a:latin typeface="Abeezee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60CFB7F-CA4B-1712-8655-3ACAE83DCB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0872018"/>
              </p:ext>
            </p:extLst>
          </p:nvPr>
        </p:nvGraphicFramePr>
        <p:xfrm>
          <a:off x="208114" y="882290"/>
          <a:ext cx="9389110" cy="543163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15338">
                  <a:extLst>
                    <a:ext uri="{9D8B030D-6E8A-4147-A177-3AD203B41FA5}">
                      <a16:colId xmlns:a16="http://schemas.microsoft.com/office/drawing/2014/main" val="1420931062"/>
                    </a:ext>
                  </a:extLst>
                </a:gridCol>
                <a:gridCol w="3473772">
                  <a:extLst>
                    <a:ext uri="{9D8B030D-6E8A-4147-A177-3AD203B41FA5}">
                      <a16:colId xmlns:a16="http://schemas.microsoft.com/office/drawing/2014/main" val="2027424462"/>
                    </a:ext>
                  </a:extLst>
                </a:gridCol>
              </a:tblGrid>
              <a:tr h="374271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Question</a:t>
                      </a:r>
                    </a:p>
                  </a:txBody>
                  <a:tcPr marL="6350" marR="6350" marT="6350" marB="0" anchor="ctr">
                    <a:solidFill>
                      <a:srgbClr val="CAC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Correct answer</a:t>
                      </a:r>
                    </a:p>
                  </a:txBody>
                  <a:tcPr marL="6350" marR="6350" marT="6350" marB="0" anchor="ctr">
                    <a:solidFill>
                      <a:srgbClr val="CAC4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4984386"/>
                  </a:ext>
                </a:extLst>
              </a:tr>
              <a:tr h="49272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1. A city with a population of over 10 million people is known as a….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Megacity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48864664"/>
                  </a:ext>
                </a:extLst>
              </a:tr>
              <a:tr h="46912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2. The large rainforest found in Brazil is called…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The Amazon Rainforest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9582880"/>
                  </a:ext>
                </a:extLst>
              </a:tr>
              <a:tr h="413468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3. The population density in Brazil is higher…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In the south-east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271581267"/>
                  </a:ext>
                </a:extLst>
              </a:tr>
              <a:tr h="50093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4. Brazil has a coastline to the east with what ocean?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Atlantic Ocean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543428876"/>
                  </a:ext>
                </a:extLst>
              </a:tr>
              <a:tr h="79532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5. Brazil was once a colony of what country?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Portugal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53162726"/>
                  </a:ext>
                </a:extLst>
              </a:tr>
              <a:tr h="32748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6. The capital city of Brazil is…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Brasilia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800685102"/>
                  </a:ext>
                </a:extLst>
              </a:tr>
              <a:tr h="35956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7. Another major city in Brazil that we have studied is…</a:t>
                      </a:r>
                    </a:p>
                    <a:p>
                      <a:pPr algn="l" fontAlgn="ctr">
                        <a:buNone/>
                      </a:pPr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Rio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56419151"/>
                  </a:ext>
                </a:extLst>
              </a:tr>
              <a:tr h="75909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8. Areas of illegal housing in Brazil are known as…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Favelas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60243487"/>
                  </a:ext>
                </a:extLst>
              </a:tr>
              <a:tr h="42434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9. Jobs which are not taxed, and workers do not have contracts or rights are known as…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Informal Jobs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49478895"/>
                  </a:ext>
                </a:extLst>
              </a:tr>
              <a:tr h="151287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10. In Rio education is compulsory until the age of…</a:t>
                      </a:r>
                    </a:p>
                    <a:p>
                      <a:pPr algn="l" fontAlgn="ctr"/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14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7624384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46278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7BDA2F-6331-09EE-AEF9-D59F56B03A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7">
            <a:extLst>
              <a:ext uri="{FF2B5EF4-FFF2-40B4-BE49-F238E27FC236}">
                <a16:creationId xmlns:a16="http://schemas.microsoft.com/office/drawing/2014/main" id="{F0670CB8-D840-1B8A-37EC-159DF8C6906C}"/>
              </a:ext>
            </a:extLst>
          </p:cNvPr>
          <p:cNvSpPr txBox="1">
            <a:spLocks/>
          </p:cNvSpPr>
          <p:nvPr/>
        </p:nvSpPr>
        <p:spPr>
          <a:xfrm>
            <a:off x="88357" y="189262"/>
            <a:ext cx="5876025" cy="57404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spc="100">
                <a:solidFill>
                  <a:schemeClr val="bg1"/>
                </a:solidFill>
                <a:effectLst/>
                <a:latin typeface="Abeezee"/>
                <a:ea typeface="Andika"/>
                <a:cs typeface="Andika"/>
              </a:rPr>
              <a:t>N6: </a:t>
            </a:r>
            <a:r>
              <a:rPr lang="en-US" b="1" spc="100" dirty="0">
                <a:solidFill>
                  <a:schemeClr val="bg1"/>
                </a:solidFill>
                <a:effectLst/>
                <a:latin typeface="Abeezee"/>
                <a:ea typeface="Andika"/>
                <a:cs typeface="Andika"/>
              </a:rPr>
              <a:t>Core knowledge</a:t>
            </a:r>
            <a:endParaRPr lang="en-GB" sz="900" dirty="0">
              <a:solidFill>
                <a:schemeClr val="bg1"/>
              </a:solidFill>
              <a:effectLst/>
              <a:latin typeface="Abeezee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0599FE0-C5F7-E34C-D066-BEA69D205B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0161577"/>
              </p:ext>
            </p:extLst>
          </p:nvPr>
        </p:nvGraphicFramePr>
        <p:xfrm>
          <a:off x="208114" y="882290"/>
          <a:ext cx="9389110" cy="595521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15338">
                  <a:extLst>
                    <a:ext uri="{9D8B030D-6E8A-4147-A177-3AD203B41FA5}">
                      <a16:colId xmlns:a16="http://schemas.microsoft.com/office/drawing/2014/main" val="1420931062"/>
                    </a:ext>
                  </a:extLst>
                </a:gridCol>
                <a:gridCol w="3473772">
                  <a:extLst>
                    <a:ext uri="{9D8B030D-6E8A-4147-A177-3AD203B41FA5}">
                      <a16:colId xmlns:a16="http://schemas.microsoft.com/office/drawing/2014/main" val="2027424462"/>
                    </a:ext>
                  </a:extLst>
                </a:gridCol>
              </a:tblGrid>
              <a:tr h="374271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Question</a:t>
                      </a:r>
                    </a:p>
                  </a:txBody>
                  <a:tcPr marL="6350" marR="6350" marT="6350" marB="0" anchor="ctr">
                    <a:solidFill>
                      <a:srgbClr val="CAC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Correct answer</a:t>
                      </a:r>
                    </a:p>
                  </a:txBody>
                  <a:tcPr marL="6350" marR="6350" marT="6350" marB="0" anchor="ctr">
                    <a:solidFill>
                      <a:srgbClr val="CAC4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4984386"/>
                  </a:ext>
                </a:extLst>
              </a:tr>
              <a:tr h="49272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1. Acquiring control over another country is known as…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Colonisation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48864664"/>
                  </a:ext>
                </a:extLst>
              </a:tr>
              <a:tr h="46912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2. Nigeria found in West Africa was once a colony of…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Britain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9582880"/>
                  </a:ext>
                </a:extLst>
              </a:tr>
              <a:tr h="413468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3. The capital city of Nigeria is…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Abuja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271581267"/>
                  </a:ext>
                </a:extLst>
              </a:tr>
              <a:tr h="50093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4. Another important city we studied in Nigeria is…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Lagos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543428876"/>
                  </a:ext>
                </a:extLst>
              </a:tr>
              <a:tr h="79532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5. The TNC we studied in Nigeria was…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Shell Oil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53162726"/>
                  </a:ext>
                </a:extLst>
              </a:tr>
              <a:tr h="32748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6. How much lower is life expectancy in the Niger Delta area of Nigeria?</a:t>
                      </a:r>
                    </a:p>
                    <a:p>
                      <a:pPr algn="l" fontAlgn="ctr">
                        <a:buNone/>
                      </a:pPr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10 Years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800685102"/>
                  </a:ext>
                </a:extLst>
              </a:tr>
              <a:tr h="35956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7. Between 1978 and 2016 approximately how many oil spills have there been in the Niger Delta?</a:t>
                      </a:r>
                    </a:p>
                    <a:p>
                      <a:pPr algn="l" fontAlgn="ctr">
                        <a:buNone/>
                      </a:pPr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12,000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56419151"/>
                  </a:ext>
                </a:extLst>
              </a:tr>
              <a:tr h="75909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8. How many direct jobs have been created on the Niger delta?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65,000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60243487"/>
                  </a:ext>
                </a:extLst>
              </a:tr>
              <a:tr h="42434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9. How many indirect jobs have been created?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250,000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49478895"/>
                  </a:ext>
                </a:extLst>
              </a:tr>
              <a:tr h="151287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10. What percentage of Nigeria government revenue come from oil extraction?</a:t>
                      </a:r>
                    </a:p>
                    <a:p>
                      <a:pPr algn="l" fontAlgn="ctr"/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65%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7624384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87854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87C68A-D390-7B4B-32D2-C322DBE651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742E401D-93D6-76E8-0B84-03E7CE7F2625}"/>
              </a:ext>
            </a:extLst>
          </p:cNvPr>
          <p:cNvGraphicFramePr>
            <a:graphicFrameLocks noGrp="1"/>
          </p:cNvGraphicFramePr>
          <p:nvPr/>
        </p:nvGraphicFramePr>
        <p:xfrm>
          <a:off x="250199" y="972949"/>
          <a:ext cx="9405602" cy="49721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455293">
                  <a:extLst>
                    <a:ext uri="{9D8B030D-6E8A-4147-A177-3AD203B41FA5}">
                      <a16:colId xmlns:a16="http://schemas.microsoft.com/office/drawing/2014/main" val="3912019238"/>
                    </a:ext>
                  </a:extLst>
                </a:gridCol>
                <a:gridCol w="1950309">
                  <a:extLst>
                    <a:ext uri="{9D8B030D-6E8A-4147-A177-3AD203B41FA5}">
                      <a16:colId xmlns:a16="http://schemas.microsoft.com/office/drawing/2014/main" val="1142111088"/>
                    </a:ext>
                  </a:extLst>
                </a:gridCol>
              </a:tblGrid>
              <a:tr h="165795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Question</a:t>
                      </a:r>
                      <a:endParaRPr lang="en-GB" sz="1600" b="1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Correct answer</a:t>
                      </a:r>
                      <a:endParaRPr lang="en-GB" sz="1600" b="1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4520243"/>
                  </a:ext>
                </a:extLst>
              </a:tr>
              <a:tr h="357067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1. Tree rings can show us what  past climates were like from their…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Rings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90393312"/>
                  </a:ext>
                </a:extLst>
              </a:tr>
              <a:tr h="153282">
                <a:tc>
                  <a:txBody>
                    <a:bodyPr/>
                    <a:lstStyle/>
                    <a:p>
                      <a:pPr marL="0" indent="0" algn="l" fontAlgn="ctr">
                        <a:buFontTx/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2. The bigger the gap between tree rings…</a:t>
                      </a:r>
                    </a:p>
                    <a:p>
                      <a:pPr marL="0" indent="0" algn="l" fontAlgn="ctr">
                        <a:buFontTx/>
                        <a:buNone/>
                      </a:pPr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The warmer and wetter the climate 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1143103737"/>
                  </a:ext>
                </a:extLst>
              </a:tr>
              <a:tr h="153282">
                <a:tc>
                  <a:txBody>
                    <a:bodyPr/>
                    <a:lstStyle/>
                    <a:p>
                      <a:pPr marL="0" indent="0" algn="l" fontAlgn="ctr">
                        <a:buFontTx/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3. Ice cores show us what past climates were like by testing the amount of…</a:t>
                      </a:r>
                    </a:p>
                    <a:p>
                      <a:pPr marL="0" indent="0" algn="l" fontAlgn="ctr">
                        <a:buFontTx/>
                        <a:buNone/>
                      </a:pPr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Gas Bubbles (CO2)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581271246"/>
                  </a:ext>
                </a:extLst>
              </a:tr>
              <a:tr h="336171">
                <a:tc>
                  <a:txBody>
                    <a:bodyPr/>
                    <a:lstStyle/>
                    <a:p>
                      <a:pPr algn="l" fontAlgn="ctr">
                        <a:buFontTx/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4. The more gas found in year layer of an ice core the…</a:t>
                      </a:r>
                    </a:p>
                    <a:p>
                      <a:pPr algn="l" fontAlgn="ctr">
                        <a:buFontTx/>
                        <a:buNone/>
                      </a:pPr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Warmer the climate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609953874"/>
                  </a:ext>
                </a:extLst>
              </a:tr>
              <a:tr h="228359">
                <a:tc>
                  <a:txBody>
                    <a:bodyPr/>
                    <a:lstStyle/>
                    <a:p>
                      <a:pPr algn="l" fontAlgn="ctr">
                        <a:buFontTx/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5. More modern evidence of climate change is temperature data and…</a:t>
                      </a:r>
                    </a:p>
                    <a:p>
                      <a:pPr algn="l" fontAlgn="ctr">
                        <a:buFontTx/>
                        <a:buNone/>
                      </a:pPr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Sea Ice position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788277697"/>
                  </a:ext>
                </a:extLst>
              </a:tr>
              <a:tr h="153282">
                <a:tc>
                  <a:txBody>
                    <a:bodyPr/>
                    <a:lstStyle/>
                    <a:p>
                      <a:pPr marL="0" indent="0" algn="l" fontAlgn="ctr">
                        <a:buFontTx/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6. We started collecting accurate temperature data in the…</a:t>
                      </a:r>
                    </a:p>
                    <a:p>
                      <a:pPr marL="0" indent="0" algn="l" fontAlgn="ctr">
                        <a:buFontTx/>
                        <a:buNone/>
                      </a:pPr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1860’s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368696751"/>
                  </a:ext>
                </a:extLst>
              </a:tr>
              <a:tr h="153282">
                <a:tc>
                  <a:txBody>
                    <a:bodyPr/>
                    <a:lstStyle/>
                    <a:p>
                      <a:pPr algn="l" fontAlgn="ctr">
                        <a:buFontTx/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7. Climate includes the amount of precipitation and the…</a:t>
                      </a:r>
                    </a:p>
                    <a:p>
                      <a:pPr algn="l" fontAlgn="ctr">
                        <a:buFontTx/>
                        <a:buNone/>
                      </a:pPr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Temperature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371121310"/>
                  </a:ext>
                </a:extLst>
              </a:tr>
              <a:tr h="159539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8. One factor that changes the climate of the world naturally is orbital change. This is when the suns rotation around the earth changes from circular to…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Oval (ellipses) 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656328617"/>
                  </a:ext>
                </a:extLst>
              </a:tr>
              <a:tr h="228359">
                <a:tc>
                  <a:txBody>
                    <a:bodyPr/>
                    <a:lstStyle/>
                    <a:p>
                      <a:pPr algn="l" fontAlgn="ctr">
                        <a:buFontTx/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9. Another natural cause of climate change is sunspot. The more sunspots (solar flares) on the surface of the sun the…</a:t>
                      </a:r>
                    </a:p>
                    <a:p>
                      <a:pPr algn="l" fontAlgn="ctr">
                        <a:buFontTx/>
                        <a:buNone/>
                      </a:pPr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Wamer the climate 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219492845"/>
                  </a:ext>
                </a:extLst>
              </a:tr>
              <a:tr h="230805">
                <a:tc>
                  <a:txBody>
                    <a:bodyPr/>
                    <a:lstStyle/>
                    <a:p>
                      <a:pPr marL="0" indent="0" algn="l" fontAlgn="ctr">
                        <a:buFontTx/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10. Volcanic eruptions cool the earths climate as the ash cloud blocks….</a:t>
                      </a:r>
                    </a:p>
                    <a:p>
                      <a:pPr marL="0" indent="0" algn="l" fontAlgn="ctr">
                        <a:buFontTx/>
                        <a:buNone/>
                      </a:pPr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Solar radiation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854083756"/>
                  </a:ext>
                </a:extLst>
              </a:tr>
            </a:tbl>
          </a:graphicData>
        </a:graphic>
      </p:graphicFrame>
      <p:sp>
        <p:nvSpPr>
          <p:cNvPr id="3" name="Title 7">
            <a:extLst>
              <a:ext uri="{FF2B5EF4-FFF2-40B4-BE49-F238E27FC236}">
                <a16:creationId xmlns:a16="http://schemas.microsoft.com/office/drawing/2014/main" id="{C3818306-017E-47DA-1DFE-80DD8D50A147}"/>
              </a:ext>
            </a:extLst>
          </p:cNvPr>
          <p:cNvSpPr txBox="1">
            <a:spLocks/>
          </p:cNvSpPr>
          <p:nvPr/>
        </p:nvSpPr>
        <p:spPr>
          <a:xfrm>
            <a:off x="88357" y="189262"/>
            <a:ext cx="5876025" cy="57404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spc="100" dirty="0">
                <a:solidFill>
                  <a:schemeClr val="bg1"/>
                </a:solidFill>
                <a:effectLst/>
                <a:latin typeface="Abeezee"/>
                <a:ea typeface="Andika"/>
                <a:cs typeface="Andika"/>
              </a:rPr>
              <a:t>CC1: Core knowledge</a:t>
            </a:r>
            <a:endParaRPr lang="en-GB" sz="900" dirty="0">
              <a:solidFill>
                <a:schemeClr val="bg1"/>
              </a:solidFill>
              <a:effectLst/>
              <a:latin typeface="Abeezee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8834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9FAD80-9B36-EA49-2E29-5A53E8631F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7">
            <a:extLst>
              <a:ext uri="{FF2B5EF4-FFF2-40B4-BE49-F238E27FC236}">
                <a16:creationId xmlns:a16="http://schemas.microsoft.com/office/drawing/2014/main" id="{36F09D7D-9F7E-5FD9-4695-3B410E079652}"/>
              </a:ext>
            </a:extLst>
          </p:cNvPr>
          <p:cNvSpPr txBox="1">
            <a:spLocks/>
          </p:cNvSpPr>
          <p:nvPr/>
        </p:nvSpPr>
        <p:spPr>
          <a:xfrm>
            <a:off x="88357" y="189262"/>
            <a:ext cx="5876025" cy="57404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spc="100" dirty="0">
                <a:solidFill>
                  <a:schemeClr val="bg1"/>
                </a:solidFill>
                <a:latin typeface="Abeezee"/>
                <a:ea typeface="Andika"/>
                <a:cs typeface="Andika"/>
              </a:rPr>
              <a:t>CC2</a:t>
            </a:r>
            <a:r>
              <a:rPr lang="en-US" b="1" spc="100" dirty="0">
                <a:solidFill>
                  <a:schemeClr val="bg1"/>
                </a:solidFill>
                <a:effectLst/>
                <a:latin typeface="Abeezee"/>
                <a:ea typeface="Andika"/>
                <a:cs typeface="Andika"/>
              </a:rPr>
              <a:t>: Core knowledge</a:t>
            </a:r>
            <a:endParaRPr lang="en-GB" sz="900" dirty="0">
              <a:solidFill>
                <a:schemeClr val="bg1"/>
              </a:solidFill>
              <a:effectLst/>
              <a:latin typeface="Abeezee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3274999-F8B2-6342-F0A1-33999E8564A1}"/>
              </a:ext>
            </a:extLst>
          </p:cNvPr>
          <p:cNvGraphicFramePr>
            <a:graphicFrameLocks noGrp="1"/>
          </p:cNvGraphicFramePr>
          <p:nvPr/>
        </p:nvGraphicFramePr>
        <p:xfrm>
          <a:off x="162734" y="810427"/>
          <a:ext cx="9405602" cy="459727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455293">
                  <a:extLst>
                    <a:ext uri="{9D8B030D-6E8A-4147-A177-3AD203B41FA5}">
                      <a16:colId xmlns:a16="http://schemas.microsoft.com/office/drawing/2014/main" val="3912019238"/>
                    </a:ext>
                  </a:extLst>
                </a:gridCol>
                <a:gridCol w="1950309">
                  <a:extLst>
                    <a:ext uri="{9D8B030D-6E8A-4147-A177-3AD203B41FA5}">
                      <a16:colId xmlns:a16="http://schemas.microsoft.com/office/drawing/2014/main" val="1142111088"/>
                    </a:ext>
                  </a:extLst>
                </a:gridCol>
              </a:tblGrid>
              <a:tr h="298792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Question</a:t>
                      </a:r>
                      <a:endParaRPr lang="en-GB" sz="1600" b="1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Correct answer</a:t>
                      </a:r>
                      <a:endParaRPr lang="en-GB" sz="1600" b="1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4520243"/>
                  </a:ext>
                </a:extLst>
              </a:tr>
              <a:tr h="357067">
                <a:tc>
                  <a:txBody>
                    <a:bodyPr/>
                    <a:lstStyle/>
                    <a:p>
                      <a:pPr marL="342900" marR="0" lvl="0" indent="-342900" algn="l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If there are more sunspots on the surface of the sun this will result in a….</a:t>
                      </a:r>
                    </a:p>
                    <a:p>
                      <a:pPr marL="342900" marR="0" lvl="0" indent="-34290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Warmer Climate 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90393312"/>
                  </a:ext>
                </a:extLst>
              </a:tr>
              <a:tr h="153282">
                <a:tc>
                  <a:txBody>
                    <a:bodyPr/>
                    <a:lstStyle/>
                    <a:p>
                      <a:pPr marL="0" indent="0" algn="l" fontAlgn="ctr">
                        <a:buFontTx/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2. Sunspots appear every…</a:t>
                      </a:r>
                    </a:p>
                    <a:p>
                      <a:pPr marL="0" indent="0" algn="l" fontAlgn="ctr">
                        <a:buFontTx/>
                        <a:buNone/>
                      </a:pPr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11 years 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1143103737"/>
                  </a:ext>
                </a:extLst>
              </a:tr>
              <a:tr h="153282">
                <a:tc>
                  <a:txBody>
                    <a:bodyPr/>
                    <a:lstStyle/>
                    <a:p>
                      <a:pPr algn="l" fontAlgn="ctr">
                        <a:buFontTx/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3. They appear on earths surface as…</a:t>
                      </a:r>
                    </a:p>
                    <a:p>
                      <a:pPr algn="l" fontAlgn="ctr">
                        <a:buFontTx/>
                        <a:buNone/>
                      </a:pPr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Dark patches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581271246"/>
                  </a:ext>
                </a:extLst>
              </a:tr>
              <a:tr h="153282">
                <a:tc>
                  <a:txBody>
                    <a:bodyPr/>
                    <a:lstStyle/>
                    <a:p>
                      <a:pPr marL="0" indent="0" algn="l" fontAlgn="ctr">
                        <a:buFontTx/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4. Orbital change can also be known as the…</a:t>
                      </a:r>
                    </a:p>
                    <a:p>
                      <a:pPr marL="0" indent="0" algn="l" fontAlgn="ctr">
                        <a:buFontTx/>
                        <a:buNone/>
                      </a:pPr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Milankovitch cycles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609953874"/>
                  </a:ext>
                </a:extLst>
              </a:tr>
              <a:tr h="228359">
                <a:tc>
                  <a:txBody>
                    <a:bodyPr/>
                    <a:lstStyle/>
                    <a:p>
                      <a:pPr algn="l" fontAlgn="ctr">
                        <a:buFontTx/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5. Every 96,000 years the orbit of the sun changes from a circular pattern to an…</a:t>
                      </a:r>
                    </a:p>
                    <a:p>
                      <a:pPr algn="l" fontAlgn="ctr">
                        <a:buFontTx/>
                        <a:buNone/>
                      </a:pPr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Oval (ellipses) 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788277697"/>
                  </a:ext>
                </a:extLst>
              </a:tr>
              <a:tr h="153282">
                <a:tc>
                  <a:txBody>
                    <a:bodyPr/>
                    <a:lstStyle/>
                    <a:p>
                      <a:pPr marL="0" indent="0" algn="l" fontAlgn="ctr">
                        <a:buFontTx/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6. When the earth is further away from the sun, what does this reduce? </a:t>
                      </a:r>
                    </a:p>
                    <a:p>
                      <a:pPr marL="0" indent="0" algn="l" fontAlgn="ctr">
                        <a:buFontTx/>
                        <a:buNone/>
                      </a:pPr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Solar radiation 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368696751"/>
                  </a:ext>
                </a:extLst>
              </a:tr>
              <a:tr h="153282">
                <a:tc>
                  <a:txBody>
                    <a:bodyPr/>
                    <a:lstStyle/>
                    <a:p>
                      <a:pPr algn="l" fontAlgn="ctr">
                        <a:buFontTx/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7. This will result in the climate being… </a:t>
                      </a:r>
                    </a:p>
                    <a:p>
                      <a:pPr algn="l" fontAlgn="ctr">
                        <a:buFontTx/>
                        <a:buNone/>
                      </a:pPr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Colder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371121310"/>
                  </a:ext>
                </a:extLst>
              </a:tr>
              <a:tr h="177212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8. When a volcanic eruption occurs, it releases huge amounts of…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Ash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656328617"/>
                  </a:ext>
                </a:extLst>
              </a:tr>
              <a:tr h="228359">
                <a:tc>
                  <a:txBody>
                    <a:bodyPr/>
                    <a:lstStyle/>
                    <a:p>
                      <a:pPr algn="l" fontAlgn="ctr">
                        <a:buFontTx/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9. What does this do to the sun rays (solar radiation)? </a:t>
                      </a:r>
                    </a:p>
                    <a:p>
                      <a:pPr algn="l" fontAlgn="ctr">
                        <a:buFontTx/>
                        <a:buNone/>
                      </a:pPr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Blocks it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219492845"/>
                  </a:ext>
                </a:extLst>
              </a:tr>
              <a:tr h="230805">
                <a:tc>
                  <a:txBody>
                    <a:bodyPr/>
                    <a:lstStyle/>
                    <a:p>
                      <a:pPr marL="0" indent="0" algn="l" fontAlgn="ctr">
                        <a:buFontTx/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10. Does this make the local climate in the area colder or warmer?</a:t>
                      </a:r>
                    </a:p>
                    <a:p>
                      <a:pPr marL="0" indent="0" algn="l" fontAlgn="ctr">
                        <a:buFontTx/>
                        <a:buNone/>
                      </a:pPr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Colder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8540837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60657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9AF814-DD24-63E3-DDD7-71EA91BE75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7">
            <a:extLst>
              <a:ext uri="{FF2B5EF4-FFF2-40B4-BE49-F238E27FC236}">
                <a16:creationId xmlns:a16="http://schemas.microsoft.com/office/drawing/2014/main" id="{ADD234B2-AE9F-0F62-21BE-90CD64F959AE}"/>
              </a:ext>
            </a:extLst>
          </p:cNvPr>
          <p:cNvSpPr txBox="1">
            <a:spLocks/>
          </p:cNvSpPr>
          <p:nvPr/>
        </p:nvSpPr>
        <p:spPr>
          <a:xfrm>
            <a:off x="88357" y="189262"/>
            <a:ext cx="5876025" cy="57404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spc="100" dirty="0">
                <a:solidFill>
                  <a:schemeClr val="bg1"/>
                </a:solidFill>
                <a:latin typeface="Abeezee"/>
                <a:ea typeface="Andika"/>
                <a:cs typeface="Andika"/>
              </a:rPr>
              <a:t>CC3</a:t>
            </a:r>
            <a:r>
              <a:rPr lang="en-US" b="1" spc="100" dirty="0">
                <a:solidFill>
                  <a:schemeClr val="bg1"/>
                </a:solidFill>
                <a:effectLst/>
                <a:latin typeface="Abeezee"/>
                <a:ea typeface="Andika"/>
                <a:cs typeface="Andika"/>
              </a:rPr>
              <a:t>: Core knowledge</a:t>
            </a:r>
            <a:endParaRPr lang="en-GB" sz="900" dirty="0">
              <a:solidFill>
                <a:schemeClr val="bg1"/>
              </a:solidFill>
              <a:effectLst/>
              <a:latin typeface="Abeezee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8698309F-AC37-8A1B-FC6F-0604412534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738643"/>
              </p:ext>
            </p:extLst>
          </p:nvPr>
        </p:nvGraphicFramePr>
        <p:xfrm>
          <a:off x="162734" y="810427"/>
          <a:ext cx="9405602" cy="52371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455293">
                  <a:extLst>
                    <a:ext uri="{9D8B030D-6E8A-4147-A177-3AD203B41FA5}">
                      <a16:colId xmlns:a16="http://schemas.microsoft.com/office/drawing/2014/main" val="3912019238"/>
                    </a:ext>
                  </a:extLst>
                </a:gridCol>
                <a:gridCol w="1950309">
                  <a:extLst>
                    <a:ext uri="{9D8B030D-6E8A-4147-A177-3AD203B41FA5}">
                      <a16:colId xmlns:a16="http://schemas.microsoft.com/office/drawing/2014/main" val="1142111088"/>
                    </a:ext>
                  </a:extLst>
                </a:gridCol>
              </a:tblGrid>
              <a:tr h="298585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Question</a:t>
                      </a:r>
                      <a:endParaRPr lang="en-GB" sz="1600" b="1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Correct answer</a:t>
                      </a:r>
                      <a:endParaRPr lang="en-GB" sz="1600" b="1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4520243"/>
                  </a:ext>
                </a:extLst>
              </a:tr>
              <a:tr h="357067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1. A human cause of climate change is burning fossil fuels. This releases…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90393312"/>
                  </a:ext>
                </a:extLst>
              </a:tr>
              <a:tr h="153282">
                <a:tc>
                  <a:txBody>
                    <a:bodyPr/>
                    <a:lstStyle/>
                    <a:p>
                      <a:pPr marL="0" indent="0" algn="l" fontAlgn="ctr">
                        <a:buFontTx/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2. Humans also cut down trees. This is called…</a:t>
                      </a:r>
                    </a:p>
                    <a:p>
                      <a:pPr marL="0" indent="0" algn="l" fontAlgn="ctr">
                        <a:buFontTx/>
                        <a:buNone/>
                      </a:pPr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1143103737"/>
                  </a:ext>
                </a:extLst>
              </a:tr>
              <a:tr h="153282">
                <a:tc>
                  <a:txBody>
                    <a:bodyPr/>
                    <a:lstStyle/>
                    <a:p>
                      <a:pPr algn="l" fontAlgn="ctr">
                        <a:buFontTx/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3. This means that there are less trees to absorb…</a:t>
                      </a:r>
                    </a:p>
                    <a:p>
                      <a:pPr algn="l" fontAlgn="ctr">
                        <a:buFontTx/>
                        <a:buNone/>
                      </a:pPr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581271246"/>
                  </a:ext>
                </a:extLst>
              </a:tr>
              <a:tr h="153282">
                <a:tc>
                  <a:txBody>
                    <a:bodyPr/>
                    <a:lstStyle/>
                    <a:p>
                      <a:pPr marL="0" indent="0" algn="l" fontAlgn="ctr">
                        <a:buFontTx/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4. When humans add more greenhouse gasses to the atmosphere this causes the…</a:t>
                      </a:r>
                    </a:p>
                    <a:p>
                      <a:pPr marL="0" indent="0" algn="l" fontAlgn="ctr">
                        <a:buFontTx/>
                        <a:buNone/>
                      </a:pPr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609953874"/>
                  </a:ext>
                </a:extLst>
              </a:tr>
              <a:tr h="228359">
                <a:tc>
                  <a:txBody>
                    <a:bodyPr/>
                    <a:lstStyle/>
                    <a:p>
                      <a:pPr algn="l" fontAlgn="ctr">
                        <a:buFontTx/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5. This makes the climate of the earth…</a:t>
                      </a:r>
                    </a:p>
                    <a:p>
                      <a:pPr algn="l" fontAlgn="ctr">
                        <a:buFontTx/>
                        <a:buNone/>
                      </a:pPr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788277697"/>
                  </a:ext>
                </a:extLst>
              </a:tr>
              <a:tr h="153282">
                <a:tc>
                  <a:txBody>
                    <a:bodyPr/>
                    <a:lstStyle/>
                    <a:p>
                      <a:pPr marL="0" indent="0" algn="l" fontAlgn="ctr">
                        <a:buFontTx/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6. If the earths temperature increases this will cause the ice caps to melt which will cause…</a:t>
                      </a:r>
                    </a:p>
                    <a:p>
                      <a:pPr marL="0" indent="0" algn="l" fontAlgn="ctr">
                        <a:buFontTx/>
                        <a:buNone/>
                      </a:pPr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368696751"/>
                  </a:ext>
                </a:extLst>
              </a:tr>
              <a:tr h="153282">
                <a:tc>
                  <a:txBody>
                    <a:bodyPr/>
                    <a:lstStyle/>
                    <a:p>
                      <a:pPr algn="l" fontAlgn="ctr">
                        <a:buFontTx/>
                        <a:buNone/>
                      </a:pP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7. Global warming could also cause some area to become more arid (dry) leading to a lack of water </a:t>
                      </a: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causing…</a:t>
                      </a:r>
                    </a:p>
                    <a:p>
                      <a:pPr algn="l" fontAlgn="ctr">
                        <a:buFontTx/>
                        <a:buNone/>
                      </a:pPr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371121310"/>
                  </a:ext>
                </a:extLst>
              </a:tr>
              <a:tr h="177212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8. If the ice caps melt animals such as Polar bears will lose their…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656328617"/>
                  </a:ext>
                </a:extLst>
              </a:tr>
              <a:tr h="228359">
                <a:tc>
                  <a:txBody>
                    <a:bodyPr/>
                    <a:lstStyle/>
                    <a:p>
                      <a:pPr algn="l" fontAlgn="ctr">
                        <a:buFontTx/>
                        <a:buNone/>
                      </a:pPr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  <a:p>
                      <a:pPr algn="l" fontAlgn="ctr">
                        <a:buFontTx/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9. In some places it may get too warm and dry to grow crops. This will lead to…</a:t>
                      </a:r>
                    </a:p>
                    <a:p>
                      <a:pPr algn="l" fontAlgn="ctr">
                        <a:buFontTx/>
                        <a:buNone/>
                      </a:pPr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219492845"/>
                  </a:ext>
                </a:extLst>
              </a:tr>
              <a:tr h="230805">
                <a:tc>
                  <a:txBody>
                    <a:bodyPr/>
                    <a:lstStyle/>
                    <a:p>
                      <a:pPr marL="0" indent="0" algn="l" fontAlgn="ctr">
                        <a:buFontTx/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10. Due to climate change the UK may experience warmer summers meaning more people will visit coastal areas leading to…</a:t>
                      </a:r>
                    </a:p>
                    <a:p>
                      <a:pPr marL="0" indent="0" algn="l" fontAlgn="ctr">
                        <a:buFontTx/>
                        <a:buNone/>
                      </a:pPr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8540837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22303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B19CDF-1684-BBA7-C038-F609AA7D79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7">
            <a:extLst>
              <a:ext uri="{FF2B5EF4-FFF2-40B4-BE49-F238E27FC236}">
                <a16:creationId xmlns:a16="http://schemas.microsoft.com/office/drawing/2014/main" id="{FAD3FDB3-356D-F005-276E-EBBB4977392C}"/>
              </a:ext>
            </a:extLst>
          </p:cNvPr>
          <p:cNvSpPr txBox="1">
            <a:spLocks/>
          </p:cNvSpPr>
          <p:nvPr/>
        </p:nvSpPr>
        <p:spPr>
          <a:xfrm>
            <a:off x="88357" y="189262"/>
            <a:ext cx="5876025" cy="57404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spc="100" dirty="0">
                <a:solidFill>
                  <a:schemeClr val="bg1"/>
                </a:solidFill>
                <a:latin typeface="Abeezee"/>
                <a:ea typeface="Andika"/>
                <a:cs typeface="Andika"/>
              </a:rPr>
              <a:t>CC3</a:t>
            </a:r>
            <a:r>
              <a:rPr lang="en-US" b="1" spc="100" dirty="0">
                <a:solidFill>
                  <a:schemeClr val="bg1"/>
                </a:solidFill>
                <a:effectLst/>
                <a:latin typeface="Abeezee"/>
                <a:ea typeface="Andika"/>
                <a:cs typeface="Andika"/>
              </a:rPr>
              <a:t>: Core knowledge</a:t>
            </a:r>
            <a:endParaRPr lang="en-GB" sz="900" dirty="0">
              <a:solidFill>
                <a:schemeClr val="bg1"/>
              </a:solidFill>
              <a:effectLst/>
              <a:latin typeface="Abeezee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7F597751-14AC-05E1-6021-C3BFDCDA564C}"/>
              </a:ext>
            </a:extLst>
          </p:cNvPr>
          <p:cNvGraphicFramePr>
            <a:graphicFrameLocks noGrp="1"/>
          </p:cNvGraphicFramePr>
          <p:nvPr/>
        </p:nvGraphicFramePr>
        <p:xfrm>
          <a:off x="162734" y="810427"/>
          <a:ext cx="9405602" cy="52371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455293">
                  <a:extLst>
                    <a:ext uri="{9D8B030D-6E8A-4147-A177-3AD203B41FA5}">
                      <a16:colId xmlns:a16="http://schemas.microsoft.com/office/drawing/2014/main" val="3912019238"/>
                    </a:ext>
                  </a:extLst>
                </a:gridCol>
                <a:gridCol w="1950309">
                  <a:extLst>
                    <a:ext uri="{9D8B030D-6E8A-4147-A177-3AD203B41FA5}">
                      <a16:colId xmlns:a16="http://schemas.microsoft.com/office/drawing/2014/main" val="1142111088"/>
                    </a:ext>
                  </a:extLst>
                </a:gridCol>
              </a:tblGrid>
              <a:tr h="298585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Question</a:t>
                      </a:r>
                      <a:endParaRPr lang="en-GB" sz="1600" b="1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Correct answer</a:t>
                      </a:r>
                      <a:endParaRPr lang="en-GB" sz="1600" b="1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4520243"/>
                  </a:ext>
                </a:extLst>
              </a:tr>
              <a:tr h="357067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1. A human cause of climate change is burning fossil fuels. This releases…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Carbon dioxide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90393312"/>
                  </a:ext>
                </a:extLst>
              </a:tr>
              <a:tr h="153282">
                <a:tc>
                  <a:txBody>
                    <a:bodyPr/>
                    <a:lstStyle/>
                    <a:p>
                      <a:pPr marL="0" indent="0" algn="l" fontAlgn="ctr">
                        <a:buFontTx/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2. Humans also cut down trees. This is called…</a:t>
                      </a:r>
                    </a:p>
                    <a:p>
                      <a:pPr marL="0" indent="0" algn="l" fontAlgn="ctr">
                        <a:buFontTx/>
                        <a:buNone/>
                      </a:pPr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Deforestation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1143103737"/>
                  </a:ext>
                </a:extLst>
              </a:tr>
              <a:tr h="153282">
                <a:tc>
                  <a:txBody>
                    <a:bodyPr/>
                    <a:lstStyle/>
                    <a:p>
                      <a:pPr algn="l" fontAlgn="ctr">
                        <a:buFontTx/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3. This means that there are less trees to absorb…</a:t>
                      </a:r>
                    </a:p>
                    <a:p>
                      <a:pPr algn="l" fontAlgn="ctr">
                        <a:buFontTx/>
                        <a:buNone/>
                      </a:pPr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Carbon dioxide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581271246"/>
                  </a:ext>
                </a:extLst>
              </a:tr>
              <a:tr h="153282">
                <a:tc>
                  <a:txBody>
                    <a:bodyPr/>
                    <a:lstStyle/>
                    <a:p>
                      <a:pPr marL="0" indent="0" algn="l" fontAlgn="ctr">
                        <a:buFontTx/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4. When humans add more greenhouse gasses to the atmosphere this causes the…</a:t>
                      </a:r>
                    </a:p>
                    <a:p>
                      <a:pPr marL="0" indent="0" algn="l" fontAlgn="ctr">
                        <a:buFontTx/>
                        <a:buNone/>
                      </a:pPr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Human enhanced greenhouse effect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609953874"/>
                  </a:ext>
                </a:extLst>
              </a:tr>
              <a:tr h="228359">
                <a:tc>
                  <a:txBody>
                    <a:bodyPr/>
                    <a:lstStyle/>
                    <a:p>
                      <a:pPr algn="l" fontAlgn="ctr">
                        <a:buFontTx/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5. This makes the climate of the earth…</a:t>
                      </a:r>
                    </a:p>
                    <a:p>
                      <a:pPr algn="l" fontAlgn="ctr">
                        <a:buFontTx/>
                        <a:buNone/>
                      </a:pPr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Warmer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788277697"/>
                  </a:ext>
                </a:extLst>
              </a:tr>
              <a:tr h="153282">
                <a:tc>
                  <a:txBody>
                    <a:bodyPr/>
                    <a:lstStyle/>
                    <a:p>
                      <a:pPr marL="0" indent="0" algn="l" fontAlgn="ctr">
                        <a:buFontTx/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6. If the earths temperature increases this will cause the ice caps to melt which will cause…</a:t>
                      </a:r>
                    </a:p>
                    <a:p>
                      <a:pPr marL="0" indent="0" algn="l" fontAlgn="ctr">
                        <a:buFontTx/>
                        <a:buNone/>
                      </a:pPr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Rising Sea Levels 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368696751"/>
                  </a:ext>
                </a:extLst>
              </a:tr>
              <a:tr h="153282">
                <a:tc>
                  <a:txBody>
                    <a:bodyPr/>
                    <a:lstStyle/>
                    <a:p>
                      <a:pPr algn="l" fontAlgn="ctr">
                        <a:buFontTx/>
                        <a:buNone/>
                      </a:pPr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7. Global warming could also cause some area to become more arid (dry) leading to a lack of water </a:t>
                      </a: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/>
                        </a:rPr>
                        <a:t>causing…</a:t>
                      </a:r>
                    </a:p>
                    <a:p>
                      <a:pPr algn="l" fontAlgn="ctr">
                        <a:buFontTx/>
                        <a:buNone/>
                      </a:pPr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Droughts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371121310"/>
                  </a:ext>
                </a:extLst>
              </a:tr>
              <a:tr h="177212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8. If the ice caps melt animals such as Polar bears will lose their…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Habitats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656328617"/>
                  </a:ext>
                </a:extLst>
              </a:tr>
              <a:tr h="228359">
                <a:tc>
                  <a:txBody>
                    <a:bodyPr/>
                    <a:lstStyle/>
                    <a:p>
                      <a:pPr algn="l" fontAlgn="ctr">
                        <a:buFontTx/>
                        <a:buNone/>
                      </a:pPr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  <a:p>
                      <a:pPr algn="l" fontAlgn="ctr">
                        <a:buFontTx/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9. In some places it may get too warm and dry to grow crops. This will lead to…</a:t>
                      </a:r>
                    </a:p>
                    <a:p>
                      <a:pPr algn="l" fontAlgn="ctr">
                        <a:buFontTx/>
                        <a:buNone/>
                      </a:pPr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Lower crop yields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219492845"/>
                  </a:ext>
                </a:extLst>
              </a:tr>
              <a:tr h="230805">
                <a:tc>
                  <a:txBody>
                    <a:bodyPr/>
                    <a:lstStyle/>
                    <a:p>
                      <a:pPr marL="0" indent="0" algn="l" fontAlgn="ctr">
                        <a:buFontTx/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10. Due to climate change the UK may experience warmer summers meaning more people will visit coastal areas leading to…</a:t>
                      </a:r>
                    </a:p>
                    <a:p>
                      <a:pPr marL="0" indent="0" algn="l" fontAlgn="ctr">
                        <a:buFontTx/>
                        <a:buNone/>
                      </a:pPr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Tourism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8540837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05215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B11EC6-4871-8146-AA18-9FE3F82DE3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7">
            <a:extLst>
              <a:ext uri="{FF2B5EF4-FFF2-40B4-BE49-F238E27FC236}">
                <a16:creationId xmlns:a16="http://schemas.microsoft.com/office/drawing/2014/main" id="{CEDE185B-0DF2-392B-64A5-4C028247B47F}"/>
              </a:ext>
            </a:extLst>
          </p:cNvPr>
          <p:cNvSpPr txBox="1">
            <a:spLocks/>
          </p:cNvSpPr>
          <p:nvPr/>
        </p:nvSpPr>
        <p:spPr>
          <a:xfrm>
            <a:off x="88357" y="189262"/>
            <a:ext cx="5876025" cy="57404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spc="100" dirty="0">
                <a:solidFill>
                  <a:schemeClr val="bg1"/>
                </a:solidFill>
                <a:latin typeface="Abeezee"/>
                <a:ea typeface="Andika"/>
                <a:cs typeface="Andika"/>
              </a:rPr>
              <a:t>CC4</a:t>
            </a:r>
            <a:r>
              <a:rPr lang="en-US" b="1" spc="100" dirty="0">
                <a:solidFill>
                  <a:schemeClr val="bg1"/>
                </a:solidFill>
                <a:effectLst/>
                <a:latin typeface="Abeezee"/>
                <a:ea typeface="Andika"/>
                <a:cs typeface="Andika"/>
              </a:rPr>
              <a:t>: Core knowledge</a:t>
            </a:r>
            <a:endParaRPr lang="en-GB" sz="900" dirty="0">
              <a:solidFill>
                <a:schemeClr val="bg1"/>
              </a:solidFill>
              <a:effectLst/>
              <a:latin typeface="Abeezee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9C752B1A-69A4-E552-C5AD-3ACE7AA790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7315157"/>
              </p:ext>
            </p:extLst>
          </p:nvPr>
        </p:nvGraphicFramePr>
        <p:xfrm>
          <a:off x="162734" y="810427"/>
          <a:ext cx="9405602" cy="56943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455293">
                  <a:extLst>
                    <a:ext uri="{9D8B030D-6E8A-4147-A177-3AD203B41FA5}">
                      <a16:colId xmlns:a16="http://schemas.microsoft.com/office/drawing/2014/main" val="3912019238"/>
                    </a:ext>
                  </a:extLst>
                </a:gridCol>
                <a:gridCol w="1950309">
                  <a:extLst>
                    <a:ext uri="{9D8B030D-6E8A-4147-A177-3AD203B41FA5}">
                      <a16:colId xmlns:a16="http://schemas.microsoft.com/office/drawing/2014/main" val="1142111088"/>
                    </a:ext>
                  </a:extLst>
                </a:gridCol>
              </a:tblGrid>
              <a:tr h="298585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>
                          <a:solidFill>
                            <a:schemeClr val="bg1"/>
                          </a:solidFill>
                          <a:effectLst/>
                        </a:rPr>
                        <a:t>Question</a:t>
                      </a:r>
                      <a:endParaRPr lang="en-GB" sz="1600" b="1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>
                          <a:solidFill>
                            <a:schemeClr val="bg1"/>
                          </a:solidFill>
                          <a:effectLst/>
                        </a:rPr>
                        <a:t>Correct answer</a:t>
                      </a:r>
                      <a:endParaRPr lang="en-GB" sz="1600" b="1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4520243"/>
                  </a:ext>
                </a:extLst>
              </a:tr>
              <a:tr h="357067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n-GB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Strategies to reduce the amount of CO2 in the atmosphere are called…</a:t>
                      </a:r>
                    </a:p>
                    <a:p>
                      <a:pPr marL="342900" marR="0" lvl="0" indent="-34290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endParaRPr lang="en-GB" sz="16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90393312"/>
                  </a:ext>
                </a:extLst>
              </a:tr>
              <a:tr h="153282">
                <a:tc>
                  <a:txBody>
                    <a:bodyPr/>
                    <a:lstStyle/>
                    <a:p>
                      <a:pPr marL="0" indent="0" algn="l" fontAlgn="ctr">
                        <a:buFontTx/>
                        <a:buNone/>
                      </a:pPr>
                      <a:r>
                        <a:rPr lang="en-GB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2. Strategies to change to new practices and deal with the effects of climate change are called… </a:t>
                      </a:r>
                    </a:p>
                    <a:p>
                      <a:pPr marL="0" indent="0" algn="l" fontAlgn="ctr">
                        <a:buFontTx/>
                        <a:buNone/>
                      </a:pPr>
                      <a:endParaRPr lang="en-GB" sz="16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1143103737"/>
                  </a:ext>
                </a:extLst>
              </a:tr>
              <a:tr h="153282">
                <a:tc>
                  <a:txBody>
                    <a:bodyPr/>
                    <a:lstStyle/>
                    <a:p>
                      <a:pPr algn="l" fontAlgn="ctr">
                        <a:buFontTx/>
                        <a:buNone/>
                      </a:pPr>
                      <a:r>
                        <a:rPr lang="en-GB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3. Solar panels and wind power are both types of…</a:t>
                      </a:r>
                    </a:p>
                    <a:p>
                      <a:pPr algn="l" fontAlgn="ctr">
                        <a:buFontTx/>
                        <a:buNone/>
                      </a:pPr>
                      <a:endParaRPr lang="en-GB" sz="16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581271246"/>
                  </a:ext>
                </a:extLst>
              </a:tr>
              <a:tr h="153282">
                <a:tc>
                  <a:txBody>
                    <a:bodyPr/>
                    <a:lstStyle/>
                    <a:p>
                      <a:pPr marL="0" indent="0" algn="l" fontAlgn="ctr">
                        <a:buFontTx/>
                        <a:buNone/>
                      </a:pPr>
                      <a:r>
                        <a:rPr lang="en-GB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4. Planting trees is known as…</a:t>
                      </a:r>
                    </a:p>
                    <a:p>
                      <a:pPr marL="0" indent="0" algn="l" fontAlgn="ctr">
                        <a:buFontTx/>
                        <a:buNone/>
                      </a:pPr>
                      <a:endParaRPr lang="en-GB" sz="16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609953874"/>
                  </a:ext>
                </a:extLst>
              </a:tr>
              <a:tr h="228359">
                <a:tc>
                  <a:txBody>
                    <a:bodyPr/>
                    <a:lstStyle/>
                    <a:p>
                      <a:pPr algn="l" fontAlgn="ctr">
                        <a:buFontTx/>
                        <a:buNone/>
                      </a:pPr>
                      <a:r>
                        <a:rPr lang="en-GB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5. The process by which CO2 is absorbed by trees is known as… </a:t>
                      </a:r>
                    </a:p>
                    <a:p>
                      <a:pPr algn="l" fontAlgn="ctr">
                        <a:buFontTx/>
                        <a:buNone/>
                      </a:pPr>
                      <a:endParaRPr lang="en-GB" sz="16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788277697"/>
                  </a:ext>
                </a:extLst>
              </a:tr>
              <a:tr h="153282">
                <a:tc>
                  <a:txBody>
                    <a:bodyPr/>
                    <a:lstStyle/>
                    <a:p>
                      <a:pPr marL="342900" indent="-342900" algn="l" fontAlgn="ctr">
                        <a:buFontTx/>
                        <a:buAutoNum type="arabicPeriod" startAt="6"/>
                      </a:pPr>
                      <a:r>
                        <a:rPr lang="en-GB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People can manage water supplies by turning off taps, collecting rainwater and using…</a:t>
                      </a:r>
                    </a:p>
                    <a:p>
                      <a:pPr marL="342900" indent="-342900" algn="l" fontAlgn="ctr">
                        <a:buFontTx/>
                        <a:buAutoNum type="arabicPeriod" startAt="6"/>
                      </a:pPr>
                      <a:endParaRPr lang="en-GB" sz="16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368696751"/>
                  </a:ext>
                </a:extLst>
              </a:tr>
              <a:tr h="153282">
                <a:tc>
                  <a:txBody>
                    <a:bodyPr/>
                    <a:lstStyle/>
                    <a:p>
                      <a:pPr algn="l" fontAlgn="ctr">
                        <a:buFontTx/>
                        <a:buNone/>
                      </a:pPr>
                      <a:r>
                        <a:rPr lang="en-GB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7. When countries come together and agree to reduce the amount of CO2 they produce this is called an…</a:t>
                      </a:r>
                    </a:p>
                    <a:p>
                      <a:pPr algn="l" fontAlgn="ctr">
                        <a:buFontTx/>
                        <a:buNone/>
                      </a:pPr>
                      <a:endParaRPr lang="en-GB" sz="16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371121310"/>
                  </a:ext>
                </a:extLst>
              </a:tr>
              <a:tr h="177212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8. The technology used to capture CO2 emission from the atmosphere is called…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656328617"/>
                  </a:ext>
                </a:extLst>
              </a:tr>
              <a:tr h="228359">
                <a:tc>
                  <a:txBody>
                    <a:bodyPr/>
                    <a:lstStyle/>
                    <a:p>
                      <a:pPr algn="l" fontAlgn="ctr">
                        <a:buFontTx/>
                        <a:buNone/>
                      </a:pPr>
                      <a:r>
                        <a:rPr lang="en-GB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9. This aims to capture CO2 and store it…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219492845"/>
                  </a:ext>
                </a:extLst>
              </a:tr>
              <a:tr h="230805">
                <a:tc>
                  <a:txBody>
                    <a:bodyPr/>
                    <a:lstStyle/>
                    <a:p>
                      <a:pPr marL="0" indent="0" algn="l" fontAlgn="ctr">
                        <a:buFontTx/>
                        <a:buNone/>
                      </a:pPr>
                      <a:r>
                        <a:rPr lang="en-GB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10. A problem with this type of technology is it is…</a:t>
                      </a:r>
                    </a:p>
                    <a:p>
                      <a:pPr marL="0" indent="0" algn="l" fontAlgn="ctr">
                        <a:buFontTx/>
                        <a:buNone/>
                      </a:pPr>
                      <a:endParaRPr lang="en-GB" sz="16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8540837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85888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2336F2-52DA-208C-FFD3-89FDB435F0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7">
            <a:extLst>
              <a:ext uri="{FF2B5EF4-FFF2-40B4-BE49-F238E27FC236}">
                <a16:creationId xmlns:a16="http://schemas.microsoft.com/office/drawing/2014/main" id="{A9460C54-B258-96E8-1B18-F501EEF00B45}"/>
              </a:ext>
            </a:extLst>
          </p:cNvPr>
          <p:cNvSpPr txBox="1">
            <a:spLocks/>
          </p:cNvSpPr>
          <p:nvPr/>
        </p:nvSpPr>
        <p:spPr>
          <a:xfrm>
            <a:off x="88357" y="189262"/>
            <a:ext cx="5876025" cy="57404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spc="100" dirty="0">
                <a:solidFill>
                  <a:schemeClr val="bg1"/>
                </a:solidFill>
                <a:latin typeface="Abeezee"/>
                <a:ea typeface="Andika"/>
                <a:cs typeface="Andika"/>
              </a:rPr>
              <a:t>CC4</a:t>
            </a:r>
            <a:r>
              <a:rPr lang="en-US" b="1" spc="100" dirty="0">
                <a:solidFill>
                  <a:schemeClr val="bg1"/>
                </a:solidFill>
                <a:effectLst/>
                <a:latin typeface="Abeezee"/>
                <a:ea typeface="Andika"/>
                <a:cs typeface="Andika"/>
              </a:rPr>
              <a:t>: Core knowledge</a:t>
            </a:r>
            <a:endParaRPr lang="en-GB" sz="900" dirty="0">
              <a:solidFill>
                <a:schemeClr val="bg1"/>
              </a:solidFill>
              <a:effectLst/>
              <a:latin typeface="Abeezee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9FE5523D-1075-06D0-5DB0-2EA886738E47}"/>
              </a:ext>
            </a:extLst>
          </p:cNvPr>
          <p:cNvGraphicFramePr>
            <a:graphicFrameLocks noGrp="1"/>
          </p:cNvGraphicFramePr>
          <p:nvPr/>
        </p:nvGraphicFramePr>
        <p:xfrm>
          <a:off x="162734" y="810427"/>
          <a:ext cx="9405602" cy="50237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455293">
                  <a:extLst>
                    <a:ext uri="{9D8B030D-6E8A-4147-A177-3AD203B41FA5}">
                      <a16:colId xmlns:a16="http://schemas.microsoft.com/office/drawing/2014/main" val="3912019238"/>
                    </a:ext>
                  </a:extLst>
                </a:gridCol>
                <a:gridCol w="1950309">
                  <a:extLst>
                    <a:ext uri="{9D8B030D-6E8A-4147-A177-3AD203B41FA5}">
                      <a16:colId xmlns:a16="http://schemas.microsoft.com/office/drawing/2014/main" val="1142111088"/>
                    </a:ext>
                  </a:extLst>
                </a:gridCol>
              </a:tblGrid>
              <a:tr h="298585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>
                          <a:solidFill>
                            <a:schemeClr val="bg1"/>
                          </a:solidFill>
                          <a:effectLst/>
                        </a:rPr>
                        <a:t>Question</a:t>
                      </a:r>
                      <a:endParaRPr lang="en-GB" sz="1600" b="1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>
                          <a:solidFill>
                            <a:schemeClr val="bg1"/>
                          </a:solidFill>
                          <a:effectLst/>
                        </a:rPr>
                        <a:t>Correct answer</a:t>
                      </a:r>
                      <a:endParaRPr lang="en-GB" sz="1600" b="1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4520243"/>
                  </a:ext>
                </a:extLst>
              </a:tr>
              <a:tr h="357067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Strategies to reduce the amount of CO2 in the atmosphere are called…</a:t>
                      </a:r>
                    </a:p>
                    <a:p>
                      <a:pPr marL="342900" marR="0" lvl="0" indent="-34290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Mitigation strategies 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90393312"/>
                  </a:ext>
                </a:extLst>
              </a:tr>
              <a:tr h="153282">
                <a:tc>
                  <a:txBody>
                    <a:bodyPr/>
                    <a:lstStyle/>
                    <a:p>
                      <a:pPr marL="0" indent="0" algn="l" fontAlgn="ctr">
                        <a:buFontTx/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2. Strategies to change to new practices and deal with the effects of climate change are called… </a:t>
                      </a:r>
                    </a:p>
                    <a:p>
                      <a:pPr marL="0" indent="0" algn="l" fontAlgn="ctr">
                        <a:buFontTx/>
                        <a:buNone/>
                      </a:pPr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Adaptation strategies 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1143103737"/>
                  </a:ext>
                </a:extLst>
              </a:tr>
              <a:tr h="153282">
                <a:tc>
                  <a:txBody>
                    <a:bodyPr/>
                    <a:lstStyle/>
                    <a:p>
                      <a:pPr algn="l" fontAlgn="ctr">
                        <a:buFontTx/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3. Solar panels and wind power are both types of…</a:t>
                      </a:r>
                    </a:p>
                    <a:p>
                      <a:pPr algn="l" fontAlgn="ctr">
                        <a:buFontTx/>
                        <a:buNone/>
                      </a:pPr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Renewable energy 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581271246"/>
                  </a:ext>
                </a:extLst>
              </a:tr>
              <a:tr h="153282">
                <a:tc>
                  <a:txBody>
                    <a:bodyPr/>
                    <a:lstStyle/>
                    <a:p>
                      <a:pPr marL="0" indent="0" algn="l" fontAlgn="ctr">
                        <a:buFontTx/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4. Planting trees is known as…</a:t>
                      </a:r>
                    </a:p>
                    <a:p>
                      <a:pPr marL="0" indent="0" algn="l" fontAlgn="ctr">
                        <a:buFontTx/>
                        <a:buNone/>
                      </a:pPr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Afforestation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609953874"/>
                  </a:ext>
                </a:extLst>
              </a:tr>
              <a:tr h="228359">
                <a:tc>
                  <a:txBody>
                    <a:bodyPr/>
                    <a:lstStyle/>
                    <a:p>
                      <a:pPr algn="l" fontAlgn="ctr">
                        <a:buFontTx/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5. The process by which CO2 is absorbed by trees is known as… </a:t>
                      </a:r>
                    </a:p>
                    <a:p>
                      <a:pPr algn="l" fontAlgn="ctr">
                        <a:buFontTx/>
                        <a:buNone/>
                      </a:pPr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Photosynthesis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788277697"/>
                  </a:ext>
                </a:extLst>
              </a:tr>
              <a:tr h="153282">
                <a:tc>
                  <a:txBody>
                    <a:bodyPr/>
                    <a:lstStyle/>
                    <a:p>
                      <a:pPr marL="342900" indent="-342900" algn="l" fontAlgn="ctr">
                        <a:buFontTx/>
                        <a:buAutoNum type="arabicPeriod" startAt="6"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People can manage water supplies by turning off taps, collecting rainwater and using…</a:t>
                      </a:r>
                    </a:p>
                    <a:p>
                      <a:pPr marL="342900" indent="-342900" algn="l" fontAlgn="ctr">
                        <a:buFontTx/>
                        <a:buAutoNum type="arabicPeriod" startAt="6"/>
                      </a:pPr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Smart Metres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368696751"/>
                  </a:ext>
                </a:extLst>
              </a:tr>
              <a:tr h="153282">
                <a:tc>
                  <a:txBody>
                    <a:bodyPr/>
                    <a:lstStyle/>
                    <a:p>
                      <a:pPr algn="l" fontAlgn="ctr">
                        <a:buFontTx/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7. When countries come together and agree to reduce the amount of CO2 they produce this is called an…</a:t>
                      </a:r>
                    </a:p>
                    <a:p>
                      <a:pPr algn="l" fontAlgn="ctr">
                        <a:buFontTx/>
                        <a:buNone/>
                      </a:pPr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International Agreement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371121310"/>
                  </a:ext>
                </a:extLst>
              </a:tr>
              <a:tr h="177212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8. The technology used to capture CO2 emission from the atmosphere is called…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Carbon Capture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656328617"/>
                  </a:ext>
                </a:extLst>
              </a:tr>
              <a:tr h="228359">
                <a:tc>
                  <a:txBody>
                    <a:bodyPr/>
                    <a:lstStyle/>
                    <a:p>
                      <a:pPr algn="l" fontAlgn="ctr">
                        <a:buFontTx/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9. This aims to capture CO2 and store it…</a:t>
                      </a: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Underground (in geological stores)</a:t>
                      </a:r>
                    </a:p>
                    <a:p>
                      <a:pPr algn="ctr" fontAlgn="ctr"/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219492845"/>
                  </a:ext>
                </a:extLst>
              </a:tr>
              <a:tr h="230805">
                <a:tc>
                  <a:txBody>
                    <a:bodyPr/>
                    <a:lstStyle/>
                    <a:p>
                      <a:pPr marL="0" indent="0" algn="l" fontAlgn="ctr">
                        <a:buFontTx/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10. A problem with this type of technology is it is…</a:t>
                      </a:r>
                    </a:p>
                    <a:p>
                      <a:pPr marL="0" indent="0" algn="l" fontAlgn="ctr">
                        <a:buFontTx/>
                        <a:buNone/>
                      </a:pPr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Very expensive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8540837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71477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389937-00C7-4811-ADCC-8916D0BE1B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7">
            <a:extLst>
              <a:ext uri="{FF2B5EF4-FFF2-40B4-BE49-F238E27FC236}">
                <a16:creationId xmlns:a16="http://schemas.microsoft.com/office/drawing/2014/main" id="{127556F0-145C-7E2D-F2F3-FE7989CB2C6B}"/>
              </a:ext>
            </a:extLst>
          </p:cNvPr>
          <p:cNvSpPr txBox="1">
            <a:spLocks/>
          </p:cNvSpPr>
          <p:nvPr/>
        </p:nvSpPr>
        <p:spPr>
          <a:xfrm>
            <a:off x="88357" y="189262"/>
            <a:ext cx="5876025" cy="57404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spc="100" dirty="0">
                <a:solidFill>
                  <a:schemeClr val="bg1"/>
                </a:solidFill>
                <a:latin typeface="Abeezee"/>
                <a:ea typeface="Andika"/>
                <a:cs typeface="Andika"/>
              </a:rPr>
              <a:t>CC5</a:t>
            </a:r>
            <a:r>
              <a:rPr lang="en-US" b="1" spc="100" dirty="0">
                <a:solidFill>
                  <a:schemeClr val="bg1"/>
                </a:solidFill>
                <a:effectLst/>
                <a:latin typeface="Abeezee"/>
                <a:ea typeface="Andika"/>
                <a:cs typeface="Andika"/>
              </a:rPr>
              <a:t>: Core knowledge</a:t>
            </a:r>
            <a:endParaRPr lang="en-GB" sz="900" dirty="0">
              <a:solidFill>
                <a:schemeClr val="bg1"/>
              </a:solidFill>
              <a:effectLst/>
              <a:latin typeface="Abeezee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65B2BC6E-28AB-305C-72FF-D437107618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4802289"/>
              </p:ext>
            </p:extLst>
          </p:nvPr>
        </p:nvGraphicFramePr>
        <p:xfrm>
          <a:off x="162734" y="810427"/>
          <a:ext cx="9405602" cy="49532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455293">
                  <a:extLst>
                    <a:ext uri="{9D8B030D-6E8A-4147-A177-3AD203B41FA5}">
                      <a16:colId xmlns:a16="http://schemas.microsoft.com/office/drawing/2014/main" val="3912019238"/>
                    </a:ext>
                  </a:extLst>
                </a:gridCol>
                <a:gridCol w="1950309">
                  <a:extLst>
                    <a:ext uri="{9D8B030D-6E8A-4147-A177-3AD203B41FA5}">
                      <a16:colId xmlns:a16="http://schemas.microsoft.com/office/drawing/2014/main" val="1142111088"/>
                    </a:ext>
                  </a:extLst>
                </a:gridCol>
              </a:tblGrid>
              <a:tr h="44143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>
                          <a:solidFill>
                            <a:schemeClr val="bg1"/>
                          </a:solidFill>
                          <a:effectLst/>
                        </a:rPr>
                        <a:t>Question</a:t>
                      </a:r>
                      <a:endParaRPr lang="en-GB" sz="1600" b="1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u="none" strike="noStrike">
                          <a:solidFill>
                            <a:schemeClr val="bg1"/>
                          </a:solidFill>
                          <a:effectLst/>
                        </a:rPr>
                        <a:t>Correct answer</a:t>
                      </a:r>
                      <a:endParaRPr lang="en-GB" sz="1600" b="1" i="0" u="none" strike="noStrike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4520243"/>
                  </a:ext>
                </a:extLst>
              </a:tr>
              <a:tr h="357067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Carbon captures is an example of what type of strategy?</a:t>
                      </a:r>
                    </a:p>
                    <a:p>
                      <a:pPr marL="342900" marR="0" lvl="0" indent="-34290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Mitigation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90393312"/>
                  </a:ext>
                </a:extLst>
              </a:tr>
              <a:tr h="153282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 startAt="2"/>
                        <a:tabLst/>
                        <a:defRPr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Afforestation is an example of what type of strategy?</a:t>
                      </a:r>
                    </a:p>
                    <a:p>
                      <a:pPr marL="342900" marR="0" lvl="0" indent="-34290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 startAt="2"/>
                        <a:tabLst/>
                        <a:defRPr/>
                      </a:pPr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Mitigation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1143103737"/>
                  </a:ext>
                </a:extLst>
              </a:tr>
              <a:tr h="153282">
                <a:tc>
                  <a:txBody>
                    <a:bodyPr/>
                    <a:lstStyle/>
                    <a:p>
                      <a:pPr algn="l" fontAlgn="ctr">
                        <a:buFontTx/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3. Managing water supplies is an example of what type of strategy? </a:t>
                      </a:r>
                    </a:p>
                    <a:p>
                      <a:pPr algn="l" fontAlgn="ctr">
                        <a:buFontTx/>
                        <a:buNone/>
                      </a:pPr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Adaptation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581271246"/>
                  </a:ext>
                </a:extLst>
              </a:tr>
              <a:tr h="273576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4. International agreements are an example of what type of strategy?</a:t>
                      </a:r>
                    </a:p>
                    <a:p>
                      <a:pPr marL="0" indent="0" algn="l" fontAlgn="ctr">
                        <a:buFontTx/>
                        <a:buNone/>
                      </a:pPr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Mitigation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609953874"/>
                  </a:ext>
                </a:extLst>
              </a:tr>
              <a:tr h="228359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5. Building houses on silts in developing countries is an example of what type of strategy? </a:t>
                      </a:r>
                    </a:p>
                    <a:p>
                      <a:pPr algn="l" fontAlgn="ctr">
                        <a:buFontTx/>
                        <a:buNone/>
                      </a:pPr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Adaptation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788277697"/>
                  </a:ext>
                </a:extLst>
              </a:tr>
              <a:tr h="153282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6. Growing drought resistant crops is an example of what type of strategy? </a:t>
                      </a:r>
                    </a:p>
                    <a:p>
                      <a:pPr marL="342900" indent="-342900" algn="l" fontAlgn="ctr">
                        <a:buFontTx/>
                        <a:buAutoNum type="arabicPeriod" startAt="6"/>
                      </a:pPr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Adaptation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368696751"/>
                  </a:ext>
                </a:extLst>
              </a:tr>
              <a:tr h="153282">
                <a:tc>
                  <a:txBody>
                    <a:bodyPr/>
                    <a:lstStyle/>
                    <a:p>
                      <a:pPr algn="l" fontAlgn="ctr">
                        <a:buFontTx/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7. The Paris agreement where countries agreed to reduce CO2 emissions was created in…</a:t>
                      </a:r>
                    </a:p>
                    <a:p>
                      <a:pPr algn="l" fontAlgn="ctr">
                        <a:buFontTx/>
                        <a:buNone/>
                      </a:pPr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2015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371121310"/>
                  </a:ext>
                </a:extLst>
              </a:tr>
              <a:tr h="177212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8. What country pulled out of this agreement? 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USA 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656328617"/>
                  </a:ext>
                </a:extLst>
              </a:tr>
              <a:tr h="228359">
                <a:tc>
                  <a:txBody>
                    <a:bodyPr/>
                    <a:lstStyle/>
                    <a:p>
                      <a:pPr algn="l" fontAlgn="ctr">
                        <a:buFontTx/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9. Why can't all countries build sea walls to defend against rising sea levels? </a:t>
                      </a:r>
                    </a:p>
                    <a:p>
                      <a:pPr algn="l" fontAlgn="ctr">
                        <a:buFontTx/>
                        <a:buNone/>
                      </a:pPr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Too Expensive 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3219492845"/>
                  </a:ext>
                </a:extLst>
              </a:tr>
              <a:tr h="230805">
                <a:tc>
                  <a:txBody>
                    <a:bodyPr/>
                    <a:lstStyle/>
                    <a:p>
                      <a:pPr marL="0" indent="0" algn="l" fontAlgn="ctr">
                        <a:buFontTx/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10. What do we call people who have had to move away from where they live because of climate change? </a:t>
                      </a:r>
                    </a:p>
                    <a:p>
                      <a:pPr marL="0" indent="0" algn="l" fontAlgn="ctr">
                        <a:buFontTx/>
                        <a:buNone/>
                      </a:pPr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128" marR="3128" marT="312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Climate Refugees</a:t>
                      </a:r>
                    </a:p>
                  </a:txBody>
                  <a:tcPr marL="3128" marR="3128" marT="3128" marB="0" anchor="ctr"/>
                </a:tc>
                <a:extLst>
                  <a:ext uri="{0D108BD9-81ED-4DB2-BD59-A6C34878D82A}">
                    <a16:rowId xmlns:a16="http://schemas.microsoft.com/office/drawing/2014/main" val="28540837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70109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5AD22F-7C72-FDB6-02A1-E67891ED2A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7">
            <a:extLst>
              <a:ext uri="{FF2B5EF4-FFF2-40B4-BE49-F238E27FC236}">
                <a16:creationId xmlns:a16="http://schemas.microsoft.com/office/drawing/2014/main" id="{B7B0F3D2-5111-B9BF-5DAB-C7A599E6DF7D}"/>
              </a:ext>
            </a:extLst>
          </p:cNvPr>
          <p:cNvSpPr txBox="1">
            <a:spLocks/>
          </p:cNvSpPr>
          <p:nvPr/>
        </p:nvSpPr>
        <p:spPr>
          <a:xfrm>
            <a:off x="88357" y="189262"/>
            <a:ext cx="5876025" cy="57404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spc="100" dirty="0">
                <a:solidFill>
                  <a:schemeClr val="bg1"/>
                </a:solidFill>
                <a:latin typeface="Abeezee"/>
                <a:ea typeface="Andika"/>
                <a:cs typeface="Andika"/>
              </a:rPr>
              <a:t>CC6</a:t>
            </a:r>
            <a:r>
              <a:rPr lang="en-US" b="1" spc="100" dirty="0">
                <a:solidFill>
                  <a:schemeClr val="bg1"/>
                </a:solidFill>
                <a:effectLst/>
                <a:latin typeface="Abeezee"/>
                <a:ea typeface="Andika"/>
                <a:cs typeface="Andika"/>
              </a:rPr>
              <a:t>: Core knowledge</a:t>
            </a:r>
            <a:endParaRPr lang="en-GB" sz="900" dirty="0">
              <a:solidFill>
                <a:schemeClr val="bg1"/>
              </a:solidFill>
              <a:effectLst/>
              <a:latin typeface="Abeezee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58E750F-399A-AFF4-1DED-EF1638D944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3445"/>
              </p:ext>
            </p:extLst>
          </p:nvPr>
        </p:nvGraphicFramePr>
        <p:xfrm>
          <a:off x="208114" y="882290"/>
          <a:ext cx="9389110" cy="548551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15338">
                  <a:extLst>
                    <a:ext uri="{9D8B030D-6E8A-4147-A177-3AD203B41FA5}">
                      <a16:colId xmlns:a16="http://schemas.microsoft.com/office/drawing/2014/main" val="1420931062"/>
                    </a:ext>
                  </a:extLst>
                </a:gridCol>
                <a:gridCol w="3473772">
                  <a:extLst>
                    <a:ext uri="{9D8B030D-6E8A-4147-A177-3AD203B41FA5}">
                      <a16:colId xmlns:a16="http://schemas.microsoft.com/office/drawing/2014/main" val="2027424462"/>
                    </a:ext>
                  </a:extLst>
                </a:gridCol>
              </a:tblGrid>
              <a:tr h="374271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Question</a:t>
                      </a:r>
                    </a:p>
                  </a:txBody>
                  <a:tcPr marL="6350" marR="6350" marT="6350" marB="0" anchor="ctr">
                    <a:solidFill>
                      <a:srgbClr val="CAC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i="0" u="none" strike="noStrike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Correct answer</a:t>
                      </a:r>
                    </a:p>
                  </a:txBody>
                  <a:tcPr marL="6350" marR="6350" marT="6350" marB="0" anchor="ctr">
                    <a:solidFill>
                      <a:srgbClr val="CAC4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4984386"/>
                  </a:ext>
                </a:extLst>
              </a:tr>
              <a:tr h="49272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1. Bangladesh is found in the continent of…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Asia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48864664"/>
                  </a:ext>
                </a:extLst>
              </a:tr>
              <a:tr h="46912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2. The capital city of Bangladesh is…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Dhaka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9582880"/>
                  </a:ext>
                </a:extLst>
              </a:tr>
              <a:tr h="413468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3. The area of mangrove forest in Bangladesh know for its biodiversity is called…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The Sundarbans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271581267"/>
                  </a:ext>
                </a:extLst>
              </a:tr>
              <a:tr h="50093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4. One endangered species of animal found in Bangladesh is…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The Bengal Tiger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543428876"/>
                  </a:ext>
                </a:extLst>
              </a:tr>
              <a:tr h="79532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5. In Bangladesh education is compulsory and…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Free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53162726"/>
                  </a:ext>
                </a:extLst>
              </a:tr>
              <a:tr h="327487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6. Bangladesh is a low-lying country with 80% of the country is on land which is less than ______ meters above sea level.</a:t>
                      </a:r>
                    </a:p>
                    <a:p>
                      <a:pPr algn="l" fontAlgn="ctr">
                        <a:buNone/>
                      </a:pPr>
                      <a:endParaRPr lang="en-GB" sz="1400" b="0" i="0" u="none" strike="noStrike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800685102"/>
                  </a:ext>
                </a:extLst>
              </a:tr>
              <a:tr h="35956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7. Bangladesh has many rivers. The main two are the Brahmaputra and the…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Ganges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56419151"/>
                  </a:ext>
                </a:extLst>
              </a:tr>
              <a:tr h="75909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8. To the north of Bangladesh is the mountain range called the…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Himalayas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60243487"/>
                  </a:ext>
                </a:extLst>
              </a:tr>
              <a:tr h="32748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9. The melt water from the Himalayas provides fresh water for…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Drinking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49478895"/>
                  </a:ext>
                </a:extLst>
              </a:tr>
              <a:tr h="327487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10. Every year Bangladesh experiences flooding due to…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Aptos" panose="020B0004020202020204" pitchFamily="34" charset="0"/>
                        </a:rPr>
                        <a:t>The Monsoon season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7624384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3853385"/>
      </p:ext>
    </p:extLst>
  </p:cSld>
  <p:clrMapOvr>
    <a:masterClrMapping/>
  </p:clrMapOvr>
</p:sld>
</file>

<file path=ppt/theme/theme1.xml><?xml version="1.0" encoding="utf-8"?>
<a:theme xmlns:a="http://schemas.openxmlformats.org/drawingml/2006/main" name="Title Slide">
  <a:themeElements>
    <a:clrScheme name="UL Humanities (Teacher Facing)">
      <a:dk1>
        <a:srgbClr val="FFFFFF"/>
      </a:dk1>
      <a:lt1>
        <a:srgbClr val="000000"/>
      </a:lt1>
      <a:dk2>
        <a:srgbClr val="E6E6E6"/>
      </a:dk2>
      <a:lt2>
        <a:srgbClr val="565656"/>
      </a:lt2>
      <a:accent1>
        <a:srgbClr val="8262A6"/>
      </a:accent1>
      <a:accent2>
        <a:srgbClr val="D17E3F"/>
      </a:accent2>
      <a:accent3>
        <a:srgbClr val="3E9C64"/>
      </a:accent3>
      <a:accent4>
        <a:srgbClr val="4E83BE"/>
      </a:accent4>
      <a:accent5>
        <a:srgbClr val="C35993"/>
      </a:accent5>
      <a:accent6>
        <a:srgbClr val="88A442"/>
      </a:accent6>
      <a:hlink>
        <a:srgbClr val="D55D5D"/>
      </a:hlink>
      <a:folHlink>
        <a:srgbClr val="40A6BA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acher Resources">
  <a:themeElements>
    <a:clrScheme name="UL Humanities (Teacher Facing)">
      <a:dk1>
        <a:srgbClr val="FFFFFF"/>
      </a:dk1>
      <a:lt1>
        <a:srgbClr val="000000"/>
      </a:lt1>
      <a:dk2>
        <a:srgbClr val="E6E6E6"/>
      </a:dk2>
      <a:lt2>
        <a:srgbClr val="565656"/>
      </a:lt2>
      <a:accent1>
        <a:srgbClr val="8262A6"/>
      </a:accent1>
      <a:accent2>
        <a:srgbClr val="D17E3F"/>
      </a:accent2>
      <a:accent3>
        <a:srgbClr val="3E9C64"/>
      </a:accent3>
      <a:accent4>
        <a:srgbClr val="4E83BE"/>
      </a:accent4>
      <a:accent5>
        <a:srgbClr val="C35993"/>
      </a:accent5>
      <a:accent6>
        <a:srgbClr val="88A442"/>
      </a:accent6>
      <a:hlink>
        <a:srgbClr val="D55D5D"/>
      </a:hlink>
      <a:folHlink>
        <a:srgbClr val="40A6BA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spcAft>
            <a:spcPts val="600"/>
          </a:spcAft>
          <a:defRPr sz="1200" dirty="0" err="1" smtClean="0">
            <a:solidFill>
              <a:schemeClr val="bg1"/>
            </a:solidFill>
            <a:latin typeface="Roboto" panose="02000000000000000000" pitchFamily="2" charset="0"/>
            <a:ea typeface="Roboto" panose="02000000000000000000" pitchFamily="2" charset="0"/>
            <a:cs typeface="Roboto" panose="02000000000000000000" pitchFamily="2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84283a62-dbf0-4bf3-9286-04d2ea05a3ac">
      <UserInfo>
        <DisplayName/>
        <AccountId xsi:nil="true"/>
        <AccountType/>
      </UserInfo>
    </SharedWithUsers>
    <TaxCatchAll xmlns="84283a62-dbf0-4bf3-9286-04d2ea05a3ac" xsi:nil="true"/>
    <lcf76f155ced4ddcb4097134ff3c332f xmlns="7cdbce52-7c58-4c49-97cb-d953267058b2">
      <Terms xmlns="http://schemas.microsoft.com/office/infopath/2007/PartnerControls"/>
    </lcf76f155ced4ddcb4097134ff3c332f>
    <_ip_UnifiedCompliancePolicyUIAction xmlns="http://schemas.microsoft.com/sharepoint/v3" xsi:nil="true"/>
    <_ip_UnifiedCompliancePolicyProperties xmlns="http://schemas.microsoft.com/sharepoint/v3" xsi:nil="true"/>
    <MediaLengthInSeconds xmlns="7cdbce52-7c58-4c49-97cb-d953267058b2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3B2C33678990A47B1AF89009D1432DE" ma:contentTypeVersion="20" ma:contentTypeDescription="Create a new document." ma:contentTypeScope="" ma:versionID="84df53de33849cc1350260a811e69c19">
  <xsd:schema xmlns:xsd="http://www.w3.org/2001/XMLSchema" xmlns:xs="http://www.w3.org/2001/XMLSchema" xmlns:p="http://schemas.microsoft.com/office/2006/metadata/properties" xmlns:ns1="http://schemas.microsoft.com/sharepoint/v3" xmlns:ns2="7cdbce52-7c58-4c49-97cb-d953267058b2" xmlns:ns3="84283a62-dbf0-4bf3-9286-04d2ea05a3ac" targetNamespace="http://schemas.microsoft.com/office/2006/metadata/properties" ma:root="true" ma:fieldsID="ee46e78e683096a74f44652e7f9427d2" ns1:_="" ns2:_="" ns3:_="">
    <xsd:import namespace="http://schemas.microsoft.com/sharepoint/v3"/>
    <xsd:import namespace="7cdbce52-7c58-4c49-97cb-d953267058b2"/>
    <xsd:import namespace="84283a62-dbf0-4bf3-9286-04d2ea05a3a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1:_ip_UnifiedCompliancePolicyProperties" minOccurs="0"/>
                <xsd:element ref="ns1:_ip_UnifiedCompliancePolicyUIAc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4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5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dbce52-7c58-4c49-97cb-d953267058b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a547d1d0-3da5-4772-b279-2d11b77b4c5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283a62-dbf0-4bf3-9286-04d2ea05a3ac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f5470466-aab1-4554-a355-bc87322591bc}" ma:internalName="TaxCatchAll" ma:showField="CatchAllData" ma:web="84283a62-dbf0-4bf3-9286-04d2ea05a3a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F2A31F0-0284-4FFD-850E-478562CD718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F20F8DA-C4FB-4450-BACC-F5A742E79B9F}">
  <ds:schemaRefs>
    <ds:schemaRef ds:uri="7cdbce52-7c58-4c49-97cb-d953267058b2"/>
    <ds:schemaRef ds:uri="84283a62-dbf0-4bf3-9286-04d2ea05a3ac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B75D951D-B178-46C3-B2A1-D2017F516FFC}">
  <ds:schemaRefs>
    <ds:schemaRef ds:uri="7cdbce52-7c58-4c49-97cb-d953267058b2"/>
    <ds:schemaRef ds:uri="84283a62-dbf0-4bf3-9286-04d2ea05a3a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4735</TotalTime>
  <Words>2348</Words>
  <Application>Microsoft Office PowerPoint</Application>
  <PresentationFormat>A4 Paper (210x297 mm)</PresentationFormat>
  <Paragraphs>312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ABeeZee</vt:lpstr>
      <vt:lpstr>ABeeZee</vt:lpstr>
      <vt:lpstr>Aptos</vt:lpstr>
      <vt:lpstr>Roboto</vt:lpstr>
      <vt:lpstr>Calibri</vt:lpstr>
      <vt:lpstr>Arial</vt:lpstr>
      <vt:lpstr>Title Slide</vt:lpstr>
      <vt:lpstr>Teacher Resources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Jessica Quinn</dc:creator>
  <cp:lastModifiedBy>Charlotte Grocott</cp:lastModifiedBy>
  <cp:revision>11</cp:revision>
  <cp:lastPrinted>2025-06-06T13:05:15Z</cp:lastPrinted>
  <dcterms:created xsi:type="dcterms:W3CDTF">2021-04-22T13:12:58Z</dcterms:created>
  <dcterms:modified xsi:type="dcterms:W3CDTF">2026-02-13T11:51:20Z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0x01010013B2C33678990A47B1AF89009D1432DE</vt:lpwstr>
  </property>
  <property fmtid="{D5CDD505-2E9C-101B-9397-08002B2CF9AE}" pid="3" name="MediaServiceImageTags">
    <vt:lpwstr/>
  </property>
  <property fmtid="{D5CDD505-2E9C-101B-9397-08002B2CF9AE}" pid="4" name="Order">
    <vt:r8>23365100</vt:r8>
  </property>
  <property fmtid="{D5CDD505-2E9C-101B-9397-08002B2CF9AE}" pid="5" name="ComplianceAssetId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</Properties>
</file>